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3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39"/>
      <p:bold r:id="rId40"/>
      <p:italic r:id="rId41"/>
      <p:boldItalic r:id="rId42"/>
    </p:embeddedFont>
    <p:embeddedFont>
      <p:font typeface="Roboto Light" panose="020B0604020202020204" charset="0"/>
      <p:regular r:id="rId43"/>
      <p:bold r:id="rId44"/>
      <p:italic r:id="rId45"/>
      <p:boldItalic r:id="rId4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138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4.fntdata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46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font" Target="fonts/font2.fntdata"/><Relationship Id="rId45" Type="http://schemas.openxmlformats.org/officeDocument/2006/relationships/font" Target="fonts/font7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5.fntdata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799" cy="4587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799" cy="4587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1371600" y="1143000"/>
            <a:ext cx="4114800" cy="30860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‹N›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48383643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6" name="Shape 86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463813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91" name="Shape 191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893984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hape 199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00" name="Shape 200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987291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hape 208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09" name="Shape 209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374182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Shape 217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18" name="Shape 218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69160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Shape 226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27" name="Shape 227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429008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Shape 238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39" name="Shape 239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3733900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Shape 247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48" name="Shape 248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Decide if use it or not</a:t>
            </a:r>
          </a:p>
        </p:txBody>
      </p:sp>
      <p:sp>
        <p:nvSpPr>
          <p:cNvPr id="249" name="Shape 249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16</a:t>
            </a:fld>
            <a:endParaRPr lang="en-US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0276244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Shape 256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57" name="Shape 257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1168542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Shape 266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67" name="Shape 267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0755052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Shape 275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76" name="Shape 276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44601"/>
              </a:buClr>
              <a:buSzPct val="25000"/>
              <a:buFont typeface="Roboto Light"/>
              <a:buNone/>
            </a:pPr>
            <a:r>
              <a:rPr lang="en-US" sz="1200" b="0" i="0" u="none" strike="noStrike" cap="none">
                <a:solidFill>
                  <a:srgbClr val="B44601"/>
                </a:solidFill>
                <a:latin typeface="Roboto Light"/>
                <a:ea typeface="Roboto Light"/>
                <a:cs typeface="Roboto Light"/>
                <a:sym typeface="Roboto Light"/>
              </a:rPr>
              <a:t>(15 </a:t>
            </a:r>
            <a:r>
              <a:rPr lang="en-US">
                <a:solidFill>
                  <a:srgbClr val="B44601"/>
                </a:solidFill>
                <a:latin typeface="Roboto Light"/>
                <a:ea typeface="Roboto Light"/>
                <a:cs typeface="Roboto Light"/>
                <a:sym typeface="Roboto Light"/>
              </a:rPr>
              <a:t>minuti</a:t>
            </a:r>
            <a:r>
              <a:rPr lang="en-US" sz="1200" b="0" i="0" u="none" strike="noStrike" cap="none">
                <a:solidFill>
                  <a:srgbClr val="B44601"/>
                </a:solidFill>
                <a:latin typeface="Roboto Light"/>
                <a:ea typeface="Roboto Light"/>
                <a:cs typeface="Roboto Light"/>
                <a:sym typeface="Roboto Light"/>
              </a:rPr>
              <a:t>)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7" name="Shape 277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19</a:t>
            </a:fld>
            <a:endParaRPr lang="en-US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178091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8" name="Shape 98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2366033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Shape 285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86" name="Shape 286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6535831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Shape 293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94" name="Shape 294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0132467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Shape 302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03" name="Shape 30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1008288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Shape 311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12" name="Shape 312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4587358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Shape 321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22" name="Shape 322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/>
              <a:t>Questa tecnica è la più rapida, rispetto al rinnovo tempestivo del tronco e al sovrinnesto</a:t>
            </a:r>
          </a:p>
        </p:txBody>
      </p:sp>
      <p:sp>
        <p:nvSpPr>
          <p:cNvPr id="323" name="Shape 323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24</a:t>
            </a:fld>
            <a:endParaRPr lang="en-US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8457104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Shape 331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32" name="Shape 332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4964260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Shape 341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42" name="Shape 342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1458073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Shape 350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51" name="Shape 351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6083762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Shape 359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60" name="Shape 360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318369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Shape 368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69" name="Shape 369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502120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7" name="Shape 107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/>
              <a:t>Stima dei costi per il reimpianto i vigneti infetti ogni anno.</a:t>
            </a: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/>
              <a:t>Mentre la perdita di 1 miliardo di Euro in Francia è causata dalla ridotta produzione dal punto di vista di quantità e qualità. Lo stesso vale per la California (0,25 Miliardi $) e per l’Australia (8,3 Miliardi $).</a:t>
            </a:r>
          </a:p>
        </p:txBody>
      </p:sp>
      <p:sp>
        <p:nvSpPr>
          <p:cNvPr id="108" name="Shape 10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lang="en-US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6651560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Shape 377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78" name="Shape 378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5703135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Shape 386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87" name="Shape 387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3386850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Shape 395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96" name="Shape 396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9740341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Shape 404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05" name="Shape 405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3226329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Shape 414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15" name="Shape 415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44601"/>
              </a:buClr>
              <a:buSzPct val="25000"/>
              <a:buFont typeface="Roboto Light"/>
              <a:buNone/>
            </a:pPr>
            <a:r>
              <a:rPr lang="en-US" sz="1200" b="0" i="0" u="none" strike="noStrike" cap="none">
                <a:solidFill>
                  <a:srgbClr val="B44601"/>
                </a:solidFill>
                <a:latin typeface="Roboto Light"/>
                <a:ea typeface="Roboto Light"/>
                <a:cs typeface="Roboto Light"/>
                <a:sym typeface="Roboto Light"/>
              </a:rPr>
              <a:t>(15 minutes)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6" name="Shape 416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34</a:t>
            </a:fld>
            <a:endParaRPr lang="en-US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8475693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Shape 424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25" name="Shape 425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1914300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Shape 432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33" name="Shape 43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646215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7" name="Shape 117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/>
              <a:t>Non solo ne risente la produzione ma la qualità dell’uva diminuisce</a:t>
            </a: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en-US"/>
              <a:t>Da notare l’aumento nei livelli del pH</a:t>
            </a: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en-US"/>
              <a:t>E’ consigliabile evitare l’uso di grappoli provenienti da viti infette.</a:t>
            </a:r>
          </a:p>
        </p:txBody>
      </p:sp>
      <p:sp>
        <p:nvSpPr>
          <p:cNvPr id="118" name="Shape 11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lang="en-US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720232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0" name="Shape 130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860245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6" name="Shape 146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509394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5" name="Shape 155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078675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3" name="Shape 17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895917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2" name="Shape 182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386979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Vuota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0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‹N›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olo e testo verticale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 rot="5400000">
            <a:off x="2396330" y="57943"/>
            <a:ext cx="4351338" cy="7886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0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‹N›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1_Titolo e testo verticale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>
            <a:spLocks noGrp="1"/>
          </p:cNvSpPr>
          <p:nvPr>
            <p:ph type="title"/>
          </p:nvPr>
        </p:nvSpPr>
        <p:spPr>
          <a:xfrm rot="5400000">
            <a:off x="4623593" y="2285206"/>
            <a:ext cx="5811838" cy="19716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 rot="5400000">
            <a:off x="623093" y="370681"/>
            <a:ext cx="5811838" cy="58007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0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‹N›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titolo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>
            <a:spLocks noGrp="1"/>
          </p:cNvSpPr>
          <p:nvPr>
            <p:ph type="ctrTitle"/>
          </p:nvPr>
        </p:nvSpPr>
        <p:spPr>
          <a:xfrm>
            <a:off x="685800" y="1122362"/>
            <a:ext cx="7772400" cy="2387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subTitle" idx="1"/>
          </p:nvPr>
        </p:nvSpPr>
        <p:spPr>
          <a:xfrm>
            <a:off x="1143000" y="3602037"/>
            <a:ext cx="6858000" cy="16557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0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‹N›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olo e contenuto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0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‹N›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Intestazione sezione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 txBox="1">
            <a:spLocks noGrp="1"/>
          </p:cNvSpPr>
          <p:nvPr>
            <p:ph type="title"/>
          </p:nvPr>
        </p:nvSpPr>
        <p:spPr>
          <a:xfrm>
            <a:off x="623887" y="1709739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body" idx="1"/>
          </p:nvPr>
        </p:nvSpPr>
        <p:spPr>
          <a:xfrm>
            <a:off x="623887" y="4589464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0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‹N›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Due contenuti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0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‹N›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nfronto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629841" y="365126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629841" y="1681163"/>
            <a:ext cx="3868340" cy="8239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body" idx="2"/>
          </p:nvPr>
        </p:nvSpPr>
        <p:spPr>
          <a:xfrm>
            <a:off x="629841" y="2505075"/>
            <a:ext cx="3868340" cy="36845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body" idx="3"/>
          </p:nvPr>
        </p:nvSpPr>
        <p:spPr>
          <a:xfrm>
            <a:off x="4629150" y="1681163"/>
            <a:ext cx="3887390" cy="8239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body" idx="4"/>
          </p:nvPr>
        </p:nvSpPr>
        <p:spPr>
          <a:xfrm>
            <a:off x="4629150" y="2505075"/>
            <a:ext cx="3887390" cy="36845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0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‹N›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Solo titolo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0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‹N›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uto con didascalia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3887391" y="987425"/>
            <a:ext cx="4629150" cy="48736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254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508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body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0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‹N›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Immagine con didascalia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67" name="Shape 67"/>
          <p:cNvSpPr>
            <a:spLocks noGrp="1"/>
          </p:cNvSpPr>
          <p:nvPr>
            <p:ph type="pic" idx="2"/>
          </p:nvPr>
        </p:nvSpPr>
        <p:spPr>
          <a:xfrm>
            <a:off x="3887391" y="987425"/>
            <a:ext cx="4629150" cy="48736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0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‹N›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0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‹N›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inetwork-data.eu/intranet/libretti/0/libretto16497-01-1.pdf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6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Shape 88"/>
          <p:cNvPicPr preferRelativeResize="0"/>
          <p:nvPr/>
        </p:nvPicPr>
        <p:blipFill rotWithShape="1">
          <a:blip r:embed="rId3">
            <a:alphaModFix/>
          </a:blip>
          <a:srcRect l="5556" r="5555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Shape 89"/>
          <p:cNvSpPr/>
          <p:nvPr/>
        </p:nvSpPr>
        <p:spPr>
          <a:xfrm>
            <a:off x="341200" y="454825"/>
            <a:ext cx="6356400" cy="1107900"/>
          </a:xfrm>
          <a:prstGeom prst="rect">
            <a:avLst/>
          </a:prstGeom>
          <a:solidFill>
            <a:srgbClr val="571F1C">
              <a:alpha val="66666"/>
            </a:srgbClr>
          </a:solidFill>
          <a:ln w="12700" cap="flat" cmpd="sng">
            <a:solidFill>
              <a:srgbClr val="571F1C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Shape 90"/>
          <p:cNvSpPr txBox="1"/>
          <p:nvPr/>
        </p:nvSpPr>
        <p:spPr>
          <a:xfrm>
            <a:off x="341193" y="382137"/>
            <a:ext cx="6687402" cy="7078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4000">
                <a:solidFill>
                  <a:srgbClr val="8AAB00"/>
                </a:solidFill>
                <a:latin typeface="Roboto Light"/>
                <a:ea typeface="Roboto Light"/>
                <a:cs typeface="Roboto Light"/>
                <a:sym typeface="Roboto Light"/>
              </a:rPr>
              <a:t>Malattie del Legno della Vite</a:t>
            </a:r>
          </a:p>
        </p:txBody>
      </p:sp>
      <p:cxnSp>
        <p:nvCxnSpPr>
          <p:cNvPr id="91" name="Shape 91"/>
          <p:cNvCxnSpPr/>
          <p:nvPr/>
        </p:nvCxnSpPr>
        <p:spPr>
          <a:xfrm>
            <a:off x="341193" y="518614"/>
            <a:ext cx="0" cy="1043999"/>
          </a:xfrm>
          <a:prstGeom prst="straightConnector1">
            <a:avLst/>
          </a:prstGeom>
          <a:noFill/>
          <a:ln w="38100" cap="flat" cmpd="sng">
            <a:solidFill>
              <a:srgbClr val="B4460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92" name="Shape 92"/>
          <p:cNvSpPr txBox="1"/>
          <p:nvPr/>
        </p:nvSpPr>
        <p:spPr>
          <a:xfrm>
            <a:off x="491318" y="1090023"/>
            <a:ext cx="4435522" cy="52321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2800">
                <a:solidFill>
                  <a:srgbClr val="BDC901"/>
                </a:solidFill>
                <a:latin typeface="Roboto Light"/>
                <a:ea typeface="Roboto Light"/>
                <a:cs typeface="Roboto Light"/>
                <a:sym typeface="Roboto Light"/>
              </a:rPr>
              <a:t>Gestione della malattia</a:t>
            </a:r>
          </a:p>
        </p:txBody>
      </p:sp>
      <p:sp>
        <p:nvSpPr>
          <p:cNvPr id="93" name="Shape 93"/>
          <p:cNvSpPr/>
          <p:nvPr/>
        </p:nvSpPr>
        <p:spPr>
          <a:xfrm>
            <a:off x="501654" y="5761746"/>
            <a:ext cx="8279999" cy="719999"/>
          </a:xfrm>
          <a:prstGeom prst="rect">
            <a:avLst/>
          </a:prstGeom>
          <a:solidFill>
            <a:srgbClr val="571F1C">
              <a:alpha val="66666"/>
            </a:srgbClr>
          </a:solidFill>
          <a:ln w="12700" cap="flat" cmpd="sng">
            <a:solidFill>
              <a:srgbClr val="571F1C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4" name="Shape 9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58775" y="5761746"/>
            <a:ext cx="1087632" cy="719999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Shape 95"/>
          <p:cNvSpPr txBox="1"/>
          <p:nvPr/>
        </p:nvSpPr>
        <p:spPr>
          <a:xfrm>
            <a:off x="1446407" y="5806275"/>
            <a:ext cx="7335247" cy="63094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buSzPct val="25000"/>
              <a:buNone/>
            </a:pPr>
            <a:r>
              <a:rPr lang="en-US" sz="1750">
                <a:solidFill>
                  <a:srgbClr val="BDC901"/>
                </a:solidFill>
                <a:latin typeface="Roboto Light"/>
                <a:ea typeface="Roboto Light"/>
                <a:cs typeface="Roboto Light"/>
                <a:sym typeface="Roboto Light"/>
              </a:rPr>
              <a:t>Questo progetto è stato finanziato dall’Unione Europea nell’ambito</a:t>
            </a:r>
            <a:r>
              <a:rPr lang="en-US" sz="1750" b="1">
                <a:solidFill>
                  <a:srgbClr val="BDC901"/>
                </a:solidFill>
                <a:latin typeface="Roboto Light"/>
                <a:ea typeface="Roboto Light"/>
                <a:cs typeface="Roboto Light"/>
                <a:sym typeface="Roboto Light"/>
              </a:rPr>
              <a:t> del Programma di Ricerca e Innovazione Horizon 2020 contratto N°652601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Shape 193"/>
          <p:cNvSpPr txBox="1"/>
          <p:nvPr/>
        </p:nvSpPr>
        <p:spPr>
          <a:xfrm>
            <a:off x="341193" y="382137"/>
            <a:ext cx="6687402" cy="7078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4000">
                <a:solidFill>
                  <a:srgbClr val="8AAB00"/>
                </a:solidFill>
                <a:latin typeface="Roboto Light"/>
                <a:ea typeface="Roboto Light"/>
                <a:cs typeface="Roboto Light"/>
                <a:sym typeface="Roboto Light"/>
              </a:rPr>
              <a:t>Malattie del Legno della Vite</a:t>
            </a:r>
          </a:p>
        </p:txBody>
      </p:sp>
      <p:cxnSp>
        <p:nvCxnSpPr>
          <p:cNvPr id="194" name="Shape 194"/>
          <p:cNvCxnSpPr/>
          <p:nvPr/>
        </p:nvCxnSpPr>
        <p:spPr>
          <a:xfrm>
            <a:off x="341193" y="518614"/>
            <a:ext cx="0" cy="1043999"/>
          </a:xfrm>
          <a:prstGeom prst="straightConnector1">
            <a:avLst/>
          </a:prstGeom>
          <a:noFill/>
          <a:ln w="38100" cap="flat" cmpd="sng">
            <a:solidFill>
              <a:srgbClr val="B4460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195" name="Shape 195"/>
          <p:cNvSpPr txBox="1"/>
          <p:nvPr/>
        </p:nvSpPr>
        <p:spPr>
          <a:xfrm>
            <a:off x="491318" y="1090023"/>
            <a:ext cx="5377217" cy="46166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2400">
                <a:solidFill>
                  <a:srgbClr val="BDC901"/>
                </a:solidFill>
                <a:latin typeface="Roboto Light"/>
                <a:ea typeface="Roboto Light"/>
                <a:cs typeface="Roboto Light"/>
                <a:sym typeface="Roboto Light"/>
              </a:rPr>
              <a:t>Riduzione dell’inoculo</a:t>
            </a:r>
          </a:p>
        </p:txBody>
      </p:sp>
      <p:sp>
        <p:nvSpPr>
          <p:cNvPr id="196" name="Shape 196"/>
          <p:cNvSpPr txBox="1"/>
          <p:nvPr/>
        </p:nvSpPr>
        <p:spPr>
          <a:xfrm>
            <a:off x="3857625" y="2952941"/>
            <a:ext cx="5057775" cy="267765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buSzPct val="25000"/>
              <a:buNone/>
            </a:pPr>
            <a:r>
              <a:rPr lang="en-US" sz="1970">
                <a:solidFill>
                  <a:srgbClr val="B44601"/>
                </a:solidFill>
                <a:latin typeface="Roboto Light"/>
                <a:ea typeface="Roboto Light"/>
                <a:cs typeface="Roboto Light"/>
                <a:sym typeface="Roboto Light"/>
              </a:rPr>
              <a:t>Sapendo che i patogeni delle GTD colpiscono principalmente la pianta attraverso le </a:t>
            </a:r>
            <a:r>
              <a:rPr lang="en-US" sz="1970">
                <a:solidFill>
                  <a:srgbClr val="8AAB00"/>
                </a:solidFill>
                <a:latin typeface="Roboto Light"/>
                <a:ea typeface="Roboto Light"/>
                <a:cs typeface="Roboto Light"/>
                <a:sym typeface="Roboto Light"/>
              </a:rPr>
              <a:t>ferite da potatura</a:t>
            </a:r>
            <a:r>
              <a:rPr lang="en-US" sz="2000">
                <a:solidFill>
                  <a:srgbClr val="B44601"/>
                </a:solidFill>
                <a:latin typeface="Roboto Light"/>
                <a:ea typeface="Roboto Light"/>
                <a:cs typeface="Roboto Light"/>
                <a:sym typeface="Roboto Light"/>
              </a:rPr>
              <a:t>, è importante potare quando la dispersione dell’inoculo è limitata,</a:t>
            </a:r>
            <a:r>
              <a:rPr lang="en-US" sz="2000">
                <a:solidFill>
                  <a:srgbClr val="8AAB00"/>
                </a:solidFill>
                <a:latin typeface="Roboto Light"/>
                <a:ea typeface="Roboto Light"/>
                <a:cs typeface="Roboto Light"/>
                <a:sym typeface="Roboto Light"/>
              </a:rPr>
              <a:t> </a:t>
            </a:r>
            <a:r>
              <a:rPr lang="en-US" sz="2000">
                <a:solidFill>
                  <a:srgbClr val="B44601"/>
                </a:solidFill>
                <a:latin typeface="Roboto Light"/>
                <a:ea typeface="Roboto Light"/>
                <a:cs typeface="Roboto Light"/>
                <a:sym typeface="Roboto Light"/>
              </a:rPr>
              <a:t>ovvero nel</a:t>
            </a:r>
            <a:r>
              <a:rPr lang="en-US" sz="2000">
                <a:solidFill>
                  <a:srgbClr val="8AAB00"/>
                </a:solidFill>
                <a:latin typeface="Roboto Light"/>
                <a:ea typeface="Roboto Light"/>
                <a:cs typeface="Roboto Light"/>
                <a:sym typeface="Roboto Light"/>
              </a:rPr>
              <a:t> periodo secco</a:t>
            </a:r>
            <a:r>
              <a:rPr lang="en-US" sz="2000">
                <a:solidFill>
                  <a:srgbClr val="B44601"/>
                </a:solidFill>
                <a:latin typeface="Roboto Light"/>
                <a:ea typeface="Roboto Light"/>
                <a:cs typeface="Roboto Light"/>
                <a:sym typeface="Roboto Light"/>
              </a:rPr>
              <a:t>. 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7" name="Shape 19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8776" y="2543177"/>
            <a:ext cx="3251173" cy="3240000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/>
          <p:cNvSpPr txBox="1"/>
          <p:nvPr/>
        </p:nvSpPr>
        <p:spPr>
          <a:xfrm>
            <a:off x="341193" y="382137"/>
            <a:ext cx="6687402" cy="7078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4000">
                <a:solidFill>
                  <a:srgbClr val="8AAB00"/>
                </a:solidFill>
                <a:latin typeface="Roboto Light"/>
                <a:ea typeface="Roboto Light"/>
                <a:cs typeface="Roboto Light"/>
                <a:sym typeface="Roboto Light"/>
              </a:rPr>
              <a:t>Malattie del Legno della Vite</a:t>
            </a:r>
          </a:p>
        </p:txBody>
      </p:sp>
      <p:cxnSp>
        <p:nvCxnSpPr>
          <p:cNvPr id="203" name="Shape 203"/>
          <p:cNvCxnSpPr/>
          <p:nvPr/>
        </p:nvCxnSpPr>
        <p:spPr>
          <a:xfrm>
            <a:off x="341193" y="518614"/>
            <a:ext cx="0" cy="1043999"/>
          </a:xfrm>
          <a:prstGeom prst="straightConnector1">
            <a:avLst/>
          </a:prstGeom>
          <a:noFill/>
          <a:ln w="38100" cap="flat" cmpd="sng">
            <a:solidFill>
              <a:srgbClr val="B4460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204" name="Shape 204"/>
          <p:cNvSpPr txBox="1"/>
          <p:nvPr/>
        </p:nvSpPr>
        <p:spPr>
          <a:xfrm>
            <a:off x="491318" y="1090023"/>
            <a:ext cx="5377217" cy="46166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2400">
                <a:solidFill>
                  <a:srgbClr val="BDC901"/>
                </a:solidFill>
                <a:latin typeface="Roboto Light"/>
                <a:ea typeface="Roboto Light"/>
                <a:cs typeface="Roboto Light"/>
                <a:sym typeface="Roboto Light"/>
              </a:rPr>
              <a:t>Protezione delle ferite da potatura</a:t>
            </a:r>
          </a:p>
        </p:txBody>
      </p:sp>
      <p:sp>
        <p:nvSpPr>
          <p:cNvPr id="205" name="Shape 205"/>
          <p:cNvSpPr txBox="1"/>
          <p:nvPr/>
        </p:nvSpPr>
        <p:spPr>
          <a:xfrm>
            <a:off x="269754" y="2259574"/>
            <a:ext cx="8617070" cy="17543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buSzPct val="25000"/>
              <a:buNone/>
            </a:pPr>
            <a:r>
              <a:rPr lang="en-US" sz="2000">
                <a:solidFill>
                  <a:srgbClr val="B44601"/>
                </a:solidFill>
                <a:latin typeface="Roboto Light"/>
                <a:ea typeface="Roboto Light"/>
                <a:cs typeface="Roboto Light"/>
                <a:sym typeface="Roboto Light"/>
              </a:rPr>
              <a:t>Una pratica efficace nella riduzione delle infezioni consiste nel </a:t>
            </a:r>
            <a:r>
              <a:rPr lang="en-US" sz="2000">
                <a:solidFill>
                  <a:srgbClr val="8AAB00"/>
                </a:solidFill>
                <a:latin typeface="Roboto Light"/>
                <a:ea typeface="Roboto Light"/>
                <a:cs typeface="Roboto Light"/>
                <a:sym typeface="Roboto Light"/>
              </a:rPr>
              <a:t>bloccare l’ingresso del patogeno</a:t>
            </a:r>
            <a:r>
              <a:rPr lang="en-US" sz="2000">
                <a:solidFill>
                  <a:srgbClr val="B44601"/>
                </a:solidFill>
                <a:latin typeface="Roboto Light"/>
                <a:ea typeface="Roboto Light"/>
                <a:cs typeface="Roboto Light"/>
                <a:sym typeface="Roboto Light"/>
              </a:rPr>
              <a:t> attraverso le ferite da potatura, ciò può essere ottenuto tramite l’impiego di un agente chimico o biologico.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6" name="Shape 20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10046" y="4013901"/>
            <a:ext cx="4975178" cy="2475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hape 211"/>
          <p:cNvSpPr txBox="1"/>
          <p:nvPr/>
        </p:nvSpPr>
        <p:spPr>
          <a:xfrm>
            <a:off x="341193" y="382137"/>
            <a:ext cx="6687402" cy="7078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4000">
                <a:solidFill>
                  <a:srgbClr val="8AAB00"/>
                </a:solidFill>
                <a:latin typeface="Roboto Light"/>
                <a:ea typeface="Roboto Light"/>
                <a:cs typeface="Roboto Light"/>
                <a:sym typeface="Roboto Light"/>
              </a:rPr>
              <a:t>Malattie del Legno della Vite</a:t>
            </a:r>
          </a:p>
        </p:txBody>
      </p:sp>
      <p:cxnSp>
        <p:nvCxnSpPr>
          <p:cNvPr id="212" name="Shape 212"/>
          <p:cNvCxnSpPr/>
          <p:nvPr/>
        </p:nvCxnSpPr>
        <p:spPr>
          <a:xfrm>
            <a:off x="341193" y="518614"/>
            <a:ext cx="0" cy="1043999"/>
          </a:xfrm>
          <a:prstGeom prst="straightConnector1">
            <a:avLst/>
          </a:prstGeom>
          <a:noFill/>
          <a:ln w="38100" cap="flat" cmpd="sng">
            <a:solidFill>
              <a:srgbClr val="B4460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213" name="Shape 213"/>
          <p:cNvSpPr txBox="1"/>
          <p:nvPr/>
        </p:nvSpPr>
        <p:spPr>
          <a:xfrm>
            <a:off x="491318" y="1090023"/>
            <a:ext cx="5377217" cy="46166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>
                <a:solidFill>
                  <a:srgbClr val="BDC901"/>
                </a:solidFill>
                <a:latin typeface="Roboto Light"/>
                <a:ea typeface="Roboto Light"/>
                <a:cs typeface="Roboto Light"/>
                <a:sym typeface="Roboto Light"/>
              </a:rPr>
              <a:t>Protezione delle ferite da potatura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2400">
              <a:solidFill>
                <a:srgbClr val="BDC90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214" name="Shape 214"/>
          <p:cNvSpPr txBox="1"/>
          <p:nvPr/>
        </p:nvSpPr>
        <p:spPr>
          <a:xfrm>
            <a:off x="3857625" y="3160440"/>
            <a:ext cx="4999040" cy="221599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buSzPct val="25000"/>
              <a:buNone/>
            </a:pPr>
            <a:r>
              <a:rPr lang="en-US" sz="2000">
                <a:solidFill>
                  <a:srgbClr val="B44601"/>
                </a:solidFill>
                <a:latin typeface="Roboto Light"/>
                <a:ea typeface="Roboto Light"/>
                <a:cs typeface="Roboto Light"/>
                <a:sym typeface="Roboto Light"/>
              </a:rPr>
              <a:t>il mastice è impiegato per bloccare l’ingresso dei patogeni nella pianta; è una pratica con un </a:t>
            </a:r>
            <a:r>
              <a:rPr lang="en-US" sz="2000">
                <a:solidFill>
                  <a:srgbClr val="8AAB00"/>
                </a:solidFill>
                <a:latin typeface="Roboto Light"/>
                <a:ea typeface="Roboto Light"/>
                <a:cs typeface="Roboto Light"/>
                <a:sym typeface="Roboto Light"/>
              </a:rPr>
              <a:t>alto tasso di successo</a:t>
            </a:r>
            <a:r>
              <a:rPr lang="en-US" sz="2000">
                <a:solidFill>
                  <a:srgbClr val="B44601"/>
                </a:solidFill>
                <a:latin typeface="Roboto Light"/>
                <a:ea typeface="Roboto Light"/>
                <a:cs typeface="Roboto Light"/>
                <a:sym typeface="Roboto Light"/>
              </a:rPr>
              <a:t>, ma richiede </a:t>
            </a:r>
            <a:r>
              <a:rPr lang="en-US" sz="2000">
                <a:solidFill>
                  <a:srgbClr val="8AAB00"/>
                </a:solidFill>
                <a:latin typeface="Roboto Light"/>
                <a:ea typeface="Roboto Light"/>
                <a:cs typeface="Roboto Light"/>
                <a:sym typeface="Roboto Light"/>
              </a:rPr>
              <a:t>molto tempo</a:t>
            </a:r>
            <a:r>
              <a:rPr lang="en-US" sz="2000">
                <a:solidFill>
                  <a:srgbClr val="B44601"/>
                </a:solidFill>
                <a:latin typeface="Roboto Light"/>
                <a:ea typeface="Roboto Light"/>
                <a:cs typeface="Roboto Light"/>
                <a:sym typeface="Roboto Light"/>
              </a:rPr>
              <a:t>.</a:t>
            </a:r>
          </a:p>
        </p:txBody>
      </p:sp>
      <p:pic>
        <p:nvPicPr>
          <p:cNvPr id="215" name="Shape 2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5484" y="2541277"/>
            <a:ext cx="3228070" cy="3240000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Shape 220"/>
          <p:cNvSpPr txBox="1"/>
          <p:nvPr/>
        </p:nvSpPr>
        <p:spPr>
          <a:xfrm>
            <a:off x="341193" y="382137"/>
            <a:ext cx="6687402" cy="7078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4000">
                <a:solidFill>
                  <a:srgbClr val="8AAB00"/>
                </a:solidFill>
                <a:latin typeface="Roboto Light"/>
                <a:ea typeface="Roboto Light"/>
                <a:cs typeface="Roboto Light"/>
                <a:sym typeface="Roboto Light"/>
              </a:rPr>
              <a:t>Malattie del Legno della Vite</a:t>
            </a:r>
          </a:p>
        </p:txBody>
      </p:sp>
      <p:cxnSp>
        <p:nvCxnSpPr>
          <p:cNvPr id="221" name="Shape 221"/>
          <p:cNvCxnSpPr/>
          <p:nvPr/>
        </p:nvCxnSpPr>
        <p:spPr>
          <a:xfrm>
            <a:off x="341193" y="518614"/>
            <a:ext cx="0" cy="1043999"/>
          </a:xfrm>
          <a:prstGeom prst="straightConnector1">
            <a:avLst/>
          </a:prstGeom>
          <a:noFill/>
          <a:ln w="38100" cap="flat" cmpd="sng">
            <a:solidFill>
              <a:srgbClr val="B4460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222" name="Shape 222"/>
          <p:cNvSpPr txBox="1"/>
          <p:nvPr/>
        </p:nvSpPr>
        <p:spPr>
          <a:xfrm>
            <a:off x="491318" y="1090023"/>
            <a:ext cx="5377217" cy="46166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>
                <a:solidFill>
                  <a:srgbClr val="BDC901"/>
                </a:solidFill>
                <a:latin typeface="Roboto Light"/>
                <a:ea typeface="Roboto Light"/>
                <a:cs typeface="Roboto Light"/>
                <a:sym typeface="Roboto Light"/>
              </a:rPr>
              <a:t>Protezione delle ferite da potatura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2400">
              <a:solidFill>
                <a:srgbClr val="BDC90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223" name="Shape 223"/>
          <p:cNvSpPr txBox="1"/>
          <p:nvPr/>
        </p:nvSpPr>
        <p:spPr>
          <a:xfrm>
            <a:off x="3857625" y="3306883"/>
            <a:ext cx="5027615" cy="21698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buSzPct val="25000"/>
              <a:buNone/>
            </a:pPr>
            <a:r>
              <a:rPr lang="en-US" sz="1950" i="1">
                <a:solidFill>
                  <a:srgbClr val="B44601"/>
                </a:solidFill>
                <a:latin typeface="Roboto Light"/>
                <a:ea typeface="Roboto Light"/>
                <a:cs typeface="Roboto Light"/>
                <a:sym typeface="Roboto Light"/>
              </a:rPr>
              <a:t>Trichoderma spp.</a:t>
            </a:r>
            <a:r>
              <a:rPr lang="en-US" sz="1950">
                <a:solidFill>
                  <a:srgbClr val="B44601"/>
                </a:solidFill>
                <a:latin typeface="Roboto Light"/>
                <a:ea typeface="Roboto Light"/>
                <a:cs typeface="Roboto Light"/>
                <a:sym typeface="Roboto Light"/>
              </a:rPr>
              <a:t> è un microrganismo in grado di </a:t>
            </a:r>
            <a:r>
              <a:rPr lang="en-US" sz="1950">
                <a:solidFill>
                  <a:srgbClr val="8AAB00"/>
                </a:solidFill>
                <a:latin typeface="Roboto Light"/>
                <a:ea typeface="Roboto Light"/>
                <a:cs typeface="Roboto Light"/>
                <a:sym typeface="Roboto Light"/>
              </a:rPr>
              <a:t>colonizzare</a:t>
            </a:r>
            <a:r>
              <a:rPr lang="en-US" sz="1950">
                <a:solidFill>
                  <a:srgbClr val="B44601"/>
                </a:solidFill>
                <a:latin typeface="Roboto Light"/>
                <a:ea typeface="Roboto Light"/>
                <a:cs typeface="Roboto Light"/>
                <a:sym typeface="Roboto Light"/>
              </a:rPr>
              <a:t> con rapidità </a:t>
            </a:r>
            <a:r>
              <a:rPr lang="en-US" sz="1950">
                <a:solidFill>
                  <a:srgbClr val="8AAB00"/>
                </a:solidFill>
                <a:latin typeface="Roboto Light"/>
                <a:ea typeface="Roboto Light"/>
                <a:cs typeface="Roboto Light"/>
                <a:sym typeface="Roboto Light"/>
              </a:rPr>
              <a:t>una ferita infetta</a:t>
            </a:r>
            <a:r>
              <a:rPr lang="en-US" sz="1950">
                <a:solidFill>
                  <a:srgbClr val="B44601"/>
                </a:solidFill>
                <a:latin typeface="Roboto Light"/>
                <a:ea typeface="Roboto Light"/>
                <a:cs typeface="Roboto Light"/>
                <a:sym typeface="Roboto Light"/>
              </a:rPr>
              <a:t>. In tempi recenti sono stati condotti molteplici studi sul suo impiego.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4" name="Shape 2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8775" y="2543188"/>
            <a:ext cx="3240000" cy="3240000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Shape 229"/>
          <p:cNvSpPr txBox="1"/>
          <p:nvPr/>
        </p:nvSpPr>
        <p:spPr>
          <a:xfrm>
            <a:off x="341193" y="382137"/>
            <a:ext cx="6687402" cy="7078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4000">
                <a:solidFill>
                  <a:srgbClr val="8AAB00"/>
                </a:solidFill>
                <a:latin typeface="Roboto Light"/>
                <a:ea typeface="Roboto Light"/>
                <a:cs typeface="Roboto Light"/>
                <a:sym typeface="Roboto Light"/>
              </a:rPr>
              <a:t>Malattie del Legno della Vite</a:t>
            </a:r>
          </a:p>
        </p:txBody>
      </p:sp>
      <p:cxnSp>
        <p:nvCxnSpPr>
          <p:cNvPr id="230" name="Shape 230"/>
          <p:cNvCxnSpPr/>
          <p:nvPr/>
        </p:nvCxnSpPr>
        <p:spPr>
          <a:xfrm>
            <a:off x="341193" y="518614"/>
            <a:ext cx="0" cy="1043999"/>
          </a:xfrm>
          <a:prstGeom prst="straightConnector1">
            <a:avLst/>
          </a:prstGeom>
          <a:noFill/>
          <a:ln w="38100" cap="flat" cmpd="sng">
            <a:solidFill>
              <a:srgbClr val="B4460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231" name="Shape 231"/>
          <p:cNvSpPr txBox="1"/>
          <p:nvPr/>
        </p:nvSpPr>
        <p:spPr>
          <a:xfrm>
            <a:off x="491318" y="1090023"/>
            <a:ext cx="5377217" cy="46166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>
                <a:solidFill>
                  <a:srgbClr val="BDC901"/>
                </a:solidFill>
                <a:latin typeface="Roboto Light"/>
                <a:ea typeface="Roboto Light"/>
                <a:cs typeface="Roboto Light"/>
                <a:sym typeface="Roboto Light"/>
              </a:rPr>
              <a:t>Protezione delle ferite da potatura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2400">
              <a:solidFill>
                <a:srgbClr val="BDC90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232" name="Shape 232"/>
          <p:cNvSpPr txBox="1"/>
          <p:nvPr/>
        </p:nvSpPr>
        <p:spPr>
          <a:xfrm>
            <a:off x="269750" y="2086824"/>
            <a:ext cx="8617200" cy="23937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buSzPct val="25000"/>
              <a:buNone/>
            </a:pPr>
            <a:r>
              <a:rPr lang="en-US" sz="1900">
                <a:solidFill>
                  <a:srgbClr val="B44601"/>
                </a:solidFill>
                <a:latin typeface="Roboto Light"/>
                <a:ea typeface="Roboto Light"/>
                <a:cs typeface="Roboto Light"/>
                <a:sym typeface="Roboto Light"/>
              </a:rPr>
              <a:t>Grazie alla sua rapidità nel </a:t>
            </a:r>
            <a:r>
              <a:rPr lang="en-US" sz="1900">
                <a:solidFill>
                  <a:srgbClr val="8AAB00"/>
                </a:solidFill>
                <a:latin typeface="Roboto Light"/>
                <a:ea typeface="Roboto Light"/>
                <a:cs typeface="Roboto Light"/>
                <a:sym typeface="Roboto Light"/>
              </a:rPr>
              <a:t>colonizzare una ferita</a:t>
            </a:r>
            <a:r>
              <a:rPr lang="en-US" sz="1900">
                <a:solidFill>
                  <a:srgbClr val="B44601"/>
                </a:solidFill>
                <a:latin typeface="Roboto Light"/>
                <a:ea typeface="Roboto Light"/>
                <a:cs typeface="Roboto Light"/>
                <a:sym typeface="Roboto Light"/>
              </a:rPr>
              <a:t>, il </a:t>
            </a:r>
            <a:r>
              <a:rPr lang="en-US" sz="1900" i="1">
                <a:solidFill>
                  <a:srgbClr val="B44601"/>
                </a:solidFill>
                <a:latin typeface="Roboto Light"/>
                <a:ea typeface="Roboto Light"/>
                <a:cs typeface="Roboto Light"/>
                <a:sym typeface="Roboto Light"/>
              </a:rPr>
              <a:t>Trichoderma spp.</a:t>
            </a:r>
            <a:r>
              <a:rPr lang="en-US" sz="1900">
                <a:solidFill>
                  <a:srgbClr val="B44601"/>
                </a:solidFill>
                <a:latin typeface="Roboto Light"/>
                <a:ea typeface="Roboto Light"/>
                <a:cs typeface="Roboto Light"/>
                <a:sym typeface="Roboto Light"/>
              </a:rPr>
              <a:t> è impiegato come barriera biologica.</a:t>
            </a: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buSzPct val="25000"/>
              <a:buNone/>
            </a:pPr>
            <a:r>
              <a:rPr lang="en-US" sz="1900">
                <a:solidFill>
                  <a:srgbClr val="B44601"/>
                </a:solidFill>
                <a:latin typeface="Roboto Light"/>
                <a:ea typeface="Roboto Light"/>
                <a:cs typeface="Roboto Light"/>
                <a:sym typeface="Roboto Light"/>
              </a:rPr>
              <a:t>Questo microrganismo forma una barriera che i patogeni non sono in grado di penetrare.</a:t>
            </a: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buNone/>
            </a:pPr>
            <a:endParaRPr sz="1900">
              <a:solidFill>
                <a:srgbClr val="B44601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buNone/>
            </a:pPr>
            <a:endParaRPr sz="1950">
              <a:solidFill>
                <a:srgbClr val="B44601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3" name="Shape 233"/>
          <p:cNvPicPr preferRelativeResize="0"/>
          <p:nvPr/>
        </p:nvPicPr>
        <p:blipFill rotWithShape="1">
          <a:blip r:embed="rId3">
            <a:alphaModFix/>
          </a:blip>
          <a:srcRect l="-2"/>
          <a:stretch/>
        </p:blipFill>
        <p:spPr>
          <a:xfrm>
            <a:off x="358773" y="4499905"/>
            <a:ext cx="3059999" cy="21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4" name="Shape 23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25225" y="4499905"/>
            <a:ext cx="3059999" cy="2160000"/>
          </a:xfrm>
          <a:prstGeom prst="rect">
            <a:avLst/>
          </a:prstGeom>
          <a:noFill/>
          <a:ln>
            <a:noFill/>
          </a:ln>
        </p:spPr>
      </p:pic>
      <p:sp>
        <p:nvSpPr>
          <p:cNvPr id="235" name="Shape 235"/>
          <p:cNvSpPr txBox="1"/>
          <p:nvPr/>
        </p:nvSpPr>
        <p:spPr>
          <a:xfrm>
            <a:off x="491318" y="3914775"/>
            <a:ext cx="2688608" cy="3693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1800">
                <a:solidFill>
                  <a:srgbClr val="8AAB00"/>
                </a:solidFill>
                <a:latin typeface="Roboto Light"/>
                <a:ea typeface="Roboto Light"/>
                <a:cs typeface="Roboto Light"/>
                <a:sym typeface="Roboto Light"/>
              </a:rPr>
              <a:t>Trattata</a:t>
            </a:r>
          </a:p>
        </p:txBody>
      </p:sp>
      <p:sp>
        <p:nvSpPr>
          <p:cNvPr id="236" name="Shape 236"/>
          <p:cNvSpPr txBox="1"/>
          <p:nvPr/>
        </p:nvSpPr>
        <p:spPr>
          <a:xfrm>
            <a:off x="5910919" y="3914775"/>
            <a:ext cx="2688608" cy="3693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1800">
                <a:solidFill>
                  <a:srgbClr val="8AAB00"/>
                </a:solidFill>
                <a:latin typeface="Roboto Light"/>
                <a:ea typeface="Roboto Light"/>
                <a:cs typeface="Roboto Light"/>
                <a:sym typeface="Roboto Light"/>
              </a:rPr>
              <a:t>Non trattata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Shape 241"/>
          <p:cNvSpPr txBox="1"/>
          <p:nvPr/>
        </p:nvSpPr>
        <p:spPr>
          <a:xfrm>
            <a:off x="341193" y="382137"/>
            <a:ext cx="6687402" cy="7078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4000">
                <a:solidFill>
                  <a:srgbClr val="8AAB00"/>
                </a:solidFill>
                <a:latin typeface="Roboto Light"/>
                <a:ea typeface="Roboto Light"/>
                <a:cs typeface="Roboto Light"/>
                <a:sym typeface="Roboto Light"/>
              </a:rPr>
              <a:t>Malattie del Legno della Vite</a:t>
            </a:r>
          </a:p>
        </p:txBody>
      </p:sp>
      <p:cxnSp>
        <p:nvCxnSpPr>
          <p:cNvPr id="242" name="Shape 242"/>
          <p:cNvCxnSpPr/>
          <p:nvPr/>
        </p:nvCxnSpPr>
        <p:spPr>
          <a:xfrm>
            <a:off x="341193" y="518614"/>
            <a:ext cx="0" cy="1043999"/>
          </a:xfrm>
          <a:prstGeom prst="straightConnector1">
            <a:avLst/>
          </a:prstGeom>
          <a:noFill/>
          <a:ln w="38100" cap="flat" cmpd="sng">
            <a:solidFill>
              <a:srgbClr val="B4460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243" name="Shape 243"/>
          <p:cNvSpPr txBox="1"/>
          <p:nvPr/>
        </p:nvSpPr>
        <p:spPr>
          <a:xfrm>
            <a:off x="491318" y="1090023"/>
            <a:ext cx="5377217" cy="46166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>
                <a:solidFill>
                  <a:srgbClr val="BDC901"/>
                </a:solidFill>
                <a:latin typeface="Roboto Light"/>
                <a:ea typeface="Roboto Light"/>
                <a:cs typeface="Roboto Light"/>
                <a:sym typeface="Roboto Light"/>
              </a:rPr>
              <a:t>Protezione delle ferite da potatura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2400">
              <a:solidFill>
                <a:srgbClr val="BDC90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244" name="Shape 244"/>
          <p:cNvSpPr txBox="1"/>
          <p:nvPr/>
        </p:nvSpPr>
        <p:spPr>
          <a:xfrm>
            <a:off x="269753" y="2331014"/>
            <a:ext cx="8731372" cy="272382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buSzPct val="25000"/>
              <a:buNone/>
            </a:pPr>
            <a:r>
              <a:rPr lang="en-US" sz="1900">
                <a:solidFill>
                  <a:srgbClr val="B44601"/>
                </a:solidFill>
                <a:latin typeface="Roboto Light"/>
                <a:ea typeface="Roboto Light"/>
                <a:cs typeface="Roboto Light"/>
                <a:sym typeface="Roboto Light"/>
              </a:rPr>
              <a:t>I seguenti motivi rendono l’uso del </a:t>
            </a:r>
            <a:r>
              <a:rPr lang="en-US" sz="1900" i="1">
                <a:solidFill>
                  <a:srgbClr val="B44601"/>
                </a:solidFill>
                <a:latin typeface="Roboto Light"/>
                <a:ea typeface="Roboto Light"/>
                <a:cs typeface="Roboto Light"/>
                <a:sym typeface="Roboto Light"/>
              </a:rPr>
              <a:t>Trichoderma</a:t>
            </a:r>
            <a:r>
              <a:rPr lang="en-US" sz="1900">
                <a:solidFill>
                  <a:srgbClr val="B44601"/>
                </a:solidFill>
                <a:latin typeface="Roboto Light"/>
                <a:ea typeface="Roboto Light"/>
                <a:cs typeface="Roboto Light"/>
                <a:sym typeface="Roboto Light"/>
              </a:rPr>
              <a:t> una valida opzione:</a:t>
            </a: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buNone/>
            </a:pPr>
            <a:endParaRPr sz="1900">
              <a:solidFill>
                <a:srgbClr val="B44601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buClr>
                <a:srgbClr val="B44601"/>
              </a:buClr>
              <a:buSzPct val="100000"/>
              <a:buFont typeface="Arial"/>
              <a:buChar char="•"/>
            </a:pPr>
            <a:r>
              <a:rPr lang="en-US" sz="1900">
                <a:solidFill>
                  <a:srgbClr val="B44601"/>
                </a:solidFill>
                <a:latin typeface="Roboto Light"/>
                <a:ea typeface="Roboto Light"/>
                <a:cs typeface="Roboto Light"/>
                <a:sym typeface="Roboto Light"/>
              </a:rPr>
              <a:t>Può essere usato in viticoltura  </a:t>
            </a:r>
            <a:r>
              <a:rPr lang="en-US" sz="1900">
                <a:solidFill>
                  <a:srgbClr val="8AAB00"/>
                </a:solidFill>
                <a:latin typeface="Roboto Light"/>
                <a:ea typeface="Roboto Light"/>
                <a:cs typeface="Roboto Light"/>
                <a:sym typeface="Roboto Light"/>
              </a:rPr>
              <a:t>biologica</a:t>
            </a:r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buClr>
                <a:srgbClr val="B44601"/>
              </a:buClr>
              <a:buSzPct val="100000"/>
              <a:buFont typeface="Arial"/>
              <a:buChar char="•"/>
            </a:pPr>
            <a:r>
              <a:rPr lang="en-US" sz="1900">
                <a:solidFill>
                  <a:srgbClr val="B44601"/>
                </a:solidFill>
                <a:latin typeface="Roboto Light"/>
                <a:ea typeface="Roboto Light"/>
                <a:cs typeface="Roboto Light"/>
                <a:sym typeface="Roboto Light"/>
              </a:rPr>
              <a:t>Mostra </a:t>
            </a:r>
            <a:r>
              <a:rPr lang="en-US" sz="1900">
                <a:solidFill>
                  <a:srgbClr val="8AAB00"/>
                </a:solidFill>
                <a:latin typeface="Roboto Light"/>
                <a:ea typeface="Roboto Light"/>
                <a:cs typeface="Roboto Light"/>
                <a:sym typeface="Roboto Light"/>
              </a:rPr>
              <a:t>buoni risultati</a:t>
            </a:r>
            <a:r>
              <a:rPr lang="en-US" sz="1900">
                <a:solidFill>
                  <a:srgbClr val="B44601"/>
                </a:solidFill>
                <a:latin typeface="Roboto Light"/>
                <a:ea typeface="Roboto Light"/>
                <a:cs typeface="Roboto Light"/>
                <a:sym typeface="Roboto Light"/>
              </a:rPr>
              <a:t> nella protezione delle ferite</a:t>
            </a:r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buClr>
                <a:srgbClr val="B44601"/>
              </a:buClr>
              <a:buSzPct val="100000"/>
              <a:buFont typeface="Arial"/>
              <a:buChar char="•"/>
            </a:pPr>
            <a:r>
              <a:rPr lang="en-US" sz="1900">
                <a:solidFill>
                  <a:srgbClr val="B44601"/>
                </a:solidFill>
                <a:latin typeface="Roboto Light"/>
                <a:ea typeface="Roboto Light"/>
                <a:cs typeface="Roboto Light"/>
                <a:sym typeface="Roboto Light"/>
              </a:rPr>
              <a:t>Può essere distribuito con l’</a:t>
            </a:r>
            <a:r>
              <a:rPr lang="en-US" sz="1900">
                <a:solidFill>
                  <a:srgbClr val="8AAB00"/>
                </a:solidFill>
                <a:latin typeface="Roboto Light"/>
                <a:ea typeface="Roboto Light"/>
                <a:cs typeface="Roboto Light"/>
                <a:sym typeface="Roboto Light"/>
              </a:rPr>
              <a:t>atomizzatore</a:t>
            </a:r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buClr>
                <a:srgbClr val="B44601"/>
              </a:buClr>
              <a:buSzPct val="100000"/>
              <a:buFont typeface="Arial"/>
              <a:buChar char="•"/>
            </a:pPr>
            <a:r>
              <a:rPr lang="en-US" sz="1900">
                <a:solidFill>
                  <a:srgbClr val="B44601"/>
                </a:solidFill>
                <a:latin typeface="Roboto Light"/>
                <a:ea typeface="Roboto Light"/>
                <a:cs typeface="Roboto Light"/>
                <a:sym typeface="Roboto Light"/>
              </a:rPr>
              <a:t>Più </a:t>
            </a:r>
            <a:r>
              <a:rPr lang="en-US" sz="1900">
                <a:solidFill>
                  <a:srgbClr val="8AAB00"/>
                </a:solidFill>
                <a:latin typeface="Roboto Light"/>
                <a:ea typeface="Roboto Light"/>
                <a:cs typeface="Roboto Light"/>
                <a:sym typeface="Roboto Light"/>
              </a:rPr>
              <a:t>veloce</a:t>
            </a:r>
            <a:r>
              <a:rPr lang="en-US" sz="1900">
                <a:solidFill>
                  <a:srgbClr val="B44601"/>
                </a:solidFill>
                <a:latin typeface="Roboto Light"/>
                <a:ea typeface="Roboto Light"/>
                <a:cs typeface="Roboto Light"/>
                <a:sym typeface="Roboto Light"/>
              </a:rPr>
              <a:t> e </a:t>
            </a:r>
            <a:r>
              <a:rPr lang="en-US" sz="1900">
                <a:solidFill>
                  <a:srgbClr val="8AAB00"/>
                </a:solidFill>
                <a:latin typeface="Roboto Light"/>
                <a:ea typeface="Roboto Light"/>
                <a:cs typeface="Roboto Light"/>
                <a:sym typeface="Roboto Light"/>
              </a:rPr>
              <a:t>economico</a:t>
            </a:r>
            <a:r>
              <a:rPr lang="en-US" sz="1900">
                <a:solidFill>
                  <a:srgbClr val="B44601"/>
                </a:solidFill>
                <a:latin typeface="Roboto Light"/>
                <a:ea typeface="Roboto Light"/>
                <a:cs typeface="Roboto Light"/>
                <a:sym typeface="Roboto Light"/>
              </a:rPr>
              <a:t> del mastice</a:t>
            </a:r>
          </a:p>
        </p:txBody>
      </p:sp>
      <p:pic>
        <p:nvPicPr>
          <p:cNvPr id="245" name="Shape 24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71907" y="3457573"/>
            <a:ext cx="3014896" cy="3014896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Shape 251"/>
          <p:cNvSpPr txBox="1"/>
          <p:nvPr/>
        </p:nvSpPr>
        <p:spPr>
          <a:xfrm>
            <a:off x="341193" y="382137"/>
            <a:ext cx="6687402" cy="7078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4000">
                <a:solidFill>
                  <a:srgbClr val="8AAB00"/>
                </a:solidFill>
                <a:latin typeface="Roboto Light"/>
                <a:ea typeface="Roboto Light"/>
                <a:cs typeface="Roboto Light"/>
                <a:sym typeface="Roboto Light"/>
              </a:rPr>
              <a:t>Malattie del Legno della Vite</a:t>
            </a:r>
          </a:p>
        </p:txBody>
      </p:sp>
      <p:cxnSp>
        <p:nvCxnSpPr>
          <p:cNvPr id="252" name="Shape 252"/>
          <p:cNvCxnSpPr/>
          <p:nvPr/>
        </p:nvCxnSpPr>
        <p:spPr>
          <a:xfrm>
            <a:off x="341193" y="518614"/>
            <a:ext cx="0" cy="1043999"/>
          </a:xfrm>
          <a:prstGeom prst="straightConnector1">
            <a:avLst/>
          </a:prstGeom>
          <a:noFill/>
          <a:ln w="38100" cap="flat" cmpd="sng">
            <a:solidFill>
              <a:srgbClr val="B4460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253" name="Shape 253"/>
          <p:cNvSpPr txBox="1"/>
          <p:nvPr/>
        </p:nvSpPr>
        <p:spPr>
          <a:xfrm>
            <a:off x="491318" y="1090023"/>
            <a:ext cx="5377217" cy="46166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>
                <a:solidFill>
                  <a:srgbClr val="BDC901"/>
                </a:solidFill>
                <a:latin typeface="Roboto Light"/>
                <a:ea typeface="Roboto Light"/>
                <a:cs typeface="Roboto Light"/>
                <a:sym typeface="Roboto Light"/>
              </a:rPr>
              <a:t>Protezione delle ferite da potatura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2400">
              <a:solidFill>
                <a:srgbClr val="BDC90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pic>
        <p:nvPicPr>
          <p:cNvPr id="254" name="Shape 25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71541" y="2371725"/>
            <a:ext cx="7343775" cy="41308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Shape 259"/>
          <p:cNvSpPr txBox="1"/>
          <p:nvPr/>
        </p:nvSpPr>
        <p:spPr>
          <a:xfrm>
            <a:off x="341193" y="382137"/>
            <a:ext cx="6687402" cy="7078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4000">
                <a:solidFill>
                  <a:srgbClr val="8AAB00"/>
                </a:solidFill>
                <a:latin typeface="Roboto Light"/>
                <a:ea typeface="Roboto Light"/>
                <a:cs typeface="Roboto Light"/>
                <a:sym typeface="Roboto Light"/>
              </a:rPr>
              <a:t>Malattie del Legno della Vite</a:t>
            </a:r>
          </a:p>
        </p:txBody>
      </p:sp>
      <p:cxnSp>
        <p:nvCxnSpPr>
          <p:cNvPr id="260" name="Shape 260"/>
          <p:cNvCxnSpPr/>
          <p:nvPr/>
        </p:nvCxnSpPr>
        <p:spPr>
          <a:xfrm>
            <a:off x="341193" y="518614"/>
            <a:ext cx="0" cy="1043999"/>
          </a:xfrm>
          <a:prstGeom prst="straightConnector1">
            <a:avLst/>
          </a:prstGeom>
          <a:noFill/>
          <a:ln w="38100" cap="flat" cmpd="sng">
            <a:solidFill>
              <a:srgbClr val="B4460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261" name="Shape 261"/>
          <p:cNvSpPr txBox="1"/>
          <p:nvPr/>
        </p:nvSpPr>
        <p:spPr>
          <a:xfrm>
            <a:off x="491318" y="1090023"/>
            <a:ext cx="5377217" cy="46166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2400">
                <a:solidFill>
                  <a:srgbClr val="BDC901"/>
                </a:solidFill>
                <a:latin typeface="Roboto Light"/>
                <a:ea typeface="Roboto Light"/>
                <a:cs typeface="Roboto Light"/>
                <a:sym typeface="Roboto Light"/>
              </a:rPr>
              <a:t>Potatura alternativa</a:t>
            </a:r>
          </a:p>
        </p:txBody>
      </p:sp>
      <p:sp>
        <p:nvSpPr>
          <p:cNvPr id="262" name="Shape 262"/>
          <p:cNvSpPr txBox="1"/>
          <p:nvPr/>
        </p:nvSpPr>
        <p:spPr>
          <a:xfrm>
            <a:off x="241190" y="1860136"/>
            <a:ext cx="8659935" cy="235449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buSzPct val="25000"/>
              <a:buNone/>
            </a:pPr>
            <a:r>
              <a:rPr lang="en-US" sz="2000" dirty="0">
                <a:solidFill>
                  <a:srgbClr val="B44601"/>
                </a:solidFill>
                <a:latin typeface="Roboto Light"/>
                <a:ea typeface="Roboto Light"/>
                <a:cs typeface="Roboto Light"/>
                <a:sym typeface="Roboto Light"/>
              </a:rPr>
              <a:t>Una </a:t>
            </a:r>
            <a:r>
              <a:rPr lang="en-US" sz="2000" dirty="0" err="1">
                <a:solidFill>
                  <a:srgbClr val="B44601"/>
                </a:solidFill>
                <a:latin typeface="Roboto Light"/>
                <a:ea typeface="Roboto Light"/>
                <a:cs typeface="Roboto Light"/>
                <a:sym typeface="Roboto Light"/>
              </a:rPr>
              <a:t>tecnica</a:t>
            </a:r>
            <a:r>
              <a:rPr lang="en-US" sz="2000" dirty="0">
                <a:solidFill>
                  <a:srgbClr val="B44601"/>
                </a:solidFill>
                <a:latin typeface="Roboto Light"/>
                <a:ea typeface="Roboto Light"/>
                <a:cs typeface="Roboto Light"/>
                <a:sym typeface="Roboto Light"/>
              </a:rPr>
              <a:t> </a:t>
            </a:r>
            <a:r>
              <a:rPr lang="en-US" sz="2000" dirty="0" err="1">
                <a:solidFill>
                  <a:srgbClr val="B44601"/>
                </a:solidFill>
                <a:latin typeface="Roboto Light"/>
                <a:ea typeface="Roboto Light"/>
                <a:cs typeface="Roboto Light"/>
                <a:sym typeface="Roboto Light"/>
              </a:rPr>
              <a:t>che</a:t>
            </a:r>
            <a:r>
              <a:rPr lang="en-US" sz="2000" dirty="0">
                <a:solidFill>
                  <a:srgbClr val="B44601"/>
                </a:solidFill>
                <a:latin typeface="Roboto Light"/>
                <a:ea typeface="Roboto Light"/>
                <a:cs typeface="Roboto Light"/>
                <a:sym typeface="Roboto Light"/>
              </a:rPr>
              <a:t> </a:t>
            </a:r>
            <a:r>
              <a:rPr lang="en-US" sz="2000" dirty="0" err="1">
                <a:solidFill>
                  <a:srgbClr val="B44601"/>
                </a:solidFill>
                <a:latin typeface="Roboto Light"/>
                <a:ea typeface="Roboto Light"/>
                <a:cs typeface="Roboto Light"/>
                <a:sym typeface="Roboto Light"/>
              </a:rPr>
              <a:t>può</a:t>
            </a:r>
            <a:r>
              <a:rPr lang="en-US" sz="2000" dirty="0">
                <a:solidFill>
                  <a:srgbClr val="B44601"/>
                </a:solidFill>
                <a:latin typeface="Roboto Light"/>
                <a:ea typeface="Roboto Light"/>
                <a:cs typeface="Roboto Light"/>
                <a:sym typeface="Roboto Light"/>
              </a:rPr>
              <a:t> </a:t>
            </a:r>
            <a:r>
              <a:rPr lang="en-US" sz="2000" dirty="0" err="1">
                <a:solidFill>
                  <a:srgbClr val="B44601"/>
                </a:solidFill>
                <a:latin typeface="Roboto Light"/>
                <a:ea typeface="Roboto Light"/>
                <a:cs typeface="Roboto Light"/>
                <a:sym typeface="Roboto Light"/>
              </a:rPr>
              <a:t>essere</a:t>
            </a:r>
            <a:r>
              <a:rPr lang="en-US" sz="2000" dirty="0">
                <a:solidFill>
                  <a:srgbClr val="B44601"/>
                </a:solidFill>
                <a:latin typeface="Roboto Light"/>
                <a:ea typeface="Roboto Light"/>
                <a:cs typeface="Roboto Light"/>
                <a:sym typeface="Roboto Light"/>
              </a:rPr>
              <a:t> </a:t>
            </a:r>
            <a:r>
              <a:rPr lang="en-US" sz="2000" dirty="0" err="1">
                <a:solidFill>
                  <a:srgbClr val="B44601"/>
                </a:solidFill>
                <a:latin typeface="Roboto Light"/>
                <a:ea typeface="Roboto Light"/>
                <a:cs typeface="Roboto Light"/>
                <a:sym typeface="Roboto Light"/>
              </a:rPr>
              <a:t>impiegata</a:t>
            </a:r>
            <a:r>
              <a:rPr lang="en-US" sz="2000" dirty="0">
                <a:solidFill>
                  <a:srgbClr val="B44601"/>
                </a:solidFill>
                <a:latin typeface="Roboto Light"/>
                <a:ea typeface="Roboto Light"/>
                <a:cs typeface="Roboto Light"/>
                <a:sym typeface="Roboto Light"/>
              </a:rPr>
              <a:t> per </a:t>
            </a:r>
            <a:r>
              <a:rPr lang="en-US" sz="2000" dirty="0" err="1">
                <a:solidFill>
                  <a:srgbClr val="B44601"/>
                </a:solidFill>
                <a:latin typeface="Roboto Light"/>
                <a:ea typeface="Roboto Light"/>
                <a:cs typeface="Roboto Light"/>
                <a:sym typeface="Roboto Light"/>
              </a:rPr>
              <a:t>ridurre</a:t>
            </a:r>
            <a:r>
              <a:rPr lang="en-US" sz="2000" dirty="0">
                <a:solidFill>
                  <a:srgbClr val="B44601"/>
                </a:solidFill>
                <a:latin typeface="Roboto Light"/>
                <a:ea typeface="Roboto Light"/>
                <a:cs typeface="Roboto Light"/>
                <a:sym typeface="Roboto Light"/>
              </a:rPr>
              <a:t> </a:t>
            </a:r>
            <a:r>
              <a:rPr lang="en-US" sz="2000" dirty="0" err="1">
                <a:solidFill>
                  <a:srgbClr val="B44601"/>
                </a:solidFill>
                <a:latin typeface="Roboto Light"/>
                <a:ea typeface="Roboto Light"/>
                <a:cs typeface="Roboto Light"/>
                <a:sym typeface="Roboto Light"/>
              </a:rPr>
              <a:t>i</a:t>
            </a:r>
            <a:r>
              <a:rPr lang="en-US" sz="2000" dirty="0">
                <a:solidFill>
                  <a:srgbClr val="B44601"/>
                </a:solidFill>
                <a:latin typeface="Roboto Light"/>
                <a:ea typeface="Roboto Light"/>
                <a:cs typeface="Roboto Light"/>
                <a:sym typeface="Roboto Light"/>
              </a:rPr>
              <a:t> </a:t>
            </a:r>
            <a:r>
              <a:rPr lang="en-US" sz="2000" dirty="0" err="1">
                <a:solidFill>
                  <a:srgbClr val="B44601"/>
                </a:solidFill>
                <a:latin typeface="Roboto Light"/>
                <a:ea typeface="Roboto Light"/>
                <a:cs typeface="Roboto Light"/>
                <a:sym typeface="Roboto Light"/>
              </a:rPr>
              <a:t>danni</a:t>
            </a:r>
            <a:r>
              <a:rPr lang="en-US" sz="2000" dirty="0">
                <a:solidFill>
                  <a:srgbClr val="B44601"/>
                </a:solidFill>
                <a:latin typeface="Roboto Light"/>
                <a:ea typeface="Roboto Light"/>
                <a:cs typeface="Roboto Light"/>
                <a:sym typeface="Roboto Light"/>
              </a:rPr>
              <a:t> </a:t>
            </a:r>
            <a:r>
              <a:rPr lang="en-US" sz="2000" dirty="0" err="1">
                <a:solidFill>
                  <a:srgbClr val="B44601"/>
                </a:solidFill>
                <a:latin typeface="Roboto Light"/>
                <a:ea typeface="Roboto Light"/>
                <a:cs typeface="Roboto Light"/>
                <a:sym typeface="Roboto Light"/>
              </a:rPr>
              <a:t>causati</a:t>
            </a:r>
            <a:r>
              <a:rPr lang="en-US" sz="2000" dirty="0">
                <a:solidFill>
                  <a:srgbClr val="B44601"/>
                </a:solidFill>
                <a:latin typeface="Roboto Light"/>
                <a:ea typeface="Roboto Light"/>
                <a:cs typeface="Roboto Light"/>
                <a:sym typeface="Roboto Light"/>
              </a:rPr>
              <a:t> </a:t>
            </a:r>
            <a:r>
              <a:rPr lang="en-US" sz="2000" dirty="0" err="1">
                <a:solidFill>
                  <a:srgbClr val="B44601"/>
                </a:solidFill>
                <a:latin typeface="Roboto Light"/>
                <a:ea typeface="Roboto Light"/>
                <a:cs typeface="Roboto Light"/>
                <a:sym typeface="Roboto Light"/>
              </a:rPr>
              <a:t>dalle</a:t>
            </a:r>
            <a:r>
              <a:rPr lang="en-US" sz="2000" dirty="0">
                <a:solidFill>
                  <a:srgbClr val="B44601"/>
                </a:solidFill>
                <a:latin typeface="Roboto Light"/>
                <a:ea typeface="Roboto Light"/>
                <a:cs typeface="Roboto Light"/>
                <a:sym typeface="Roboto Light"/>
              </a:rPr>
              <a:t> GTD è la </a:t>
            </a:r>
            <a:r>
              <a:rPr lang="en-US" sz="2000" dirty="0" err="1">
                <a:solidFill>
                  <a:srgbClr val="B44601"/>
                </a:solidFill>
                <a:latin typeface="Roboto Light"/>
                <a:ea typeface="Roboto Light"/>
                <a:cs typeface="Roboto Light"/>
                <a:sym typeface="Roboto Light"/>
              </a:rPr>
              <a:t>potatura</a:t>
            </a:r>
            <a:r>
              <a:rPr lang="en-US" sz="2000" dirty="0">
                <a:solidFill>
                  <a:srgbClr val="B44601"/>
                </a:solidFill>
                <a:latin typeface="Roboto Light"/>
                <a:ea typeface="Roboto Light"/>
                <a:cs typeface="Roboto Light"/>
                <a:sym typeface="Roboto Light"/>
              </a:rPr>
              <a:t> </a:t>
            </a:r>
            <a:r>
              <a:rPr lang="en-US" sz="2000" dirty="0" err="1">
                <a:solidFill>
                  <a:srgbClr val="8AAB00"/>
                </a:solidFill>
                <a:latin typeface="Roboto Light"/>
                <a:ea typeface="Roboto Light"/>
                <a:cs typeface="Roboto Light"/>
                <a:sym typeface="Roboto Light"/>
              </a:rPr>
              <a:t>nel</a:t>
            </a:r>
            <a:r>
              <a:rPr lang="en-US" sz="2000" dirty="0">
                <a:solidFill>
                  <a:srgbClr val="8AAB00"/>
                </a:solidFill>
                <a:latin typeface="Roboto Light"/>
                <a:ea typeface="Roboto Light"/>
                <a:cs typeface="Roboto Light"/>
                <a:sym typeface="Roboto Light"/>
              </a:rPr>
              <a:t> </a:t>
            </a:r>
            <a:r>
              <a:rPr lang="en-US" sz="2000" dirty="0" err="1">
                <a:solidFill>
                  <a:srgbClr val="8AAB00"/>
                </a:solidFill>
                <a:latin typeface="Roboto Light"/>
                <a:ea typeface="Roboto Light"/>
                <a:cs typeface="Roboto Light"/>
                <a:sym typeface="Roboto Light"/>
              </a:rPr>
              <a:t>rispetto</a:t>
            </a:r>
            <a:r>
              <a:rPr lang="en-US" sz="2000" dirty="0">
                <a:solidFill>
                  <a:srgbClr val="8AAB00"/>
                </a:solidFill>
                <a:latin typeface="Roboto Light"/>
                <a:ea typeface="Roboto Light"/>
                <a:cs typeface="Roboto Light"/>
                <a:sym typeface="Roboto Light"/>
              </a:rPr>
              <a:t> del </a:t>
            </a:r>
            <a:r>
              <a:rPr lang="en-US" sz="2000" dirty="0" err="1">
                <a:solidFill>
                  <a:srgbClr val="8AAB00"/>
                </a:solidFill>
                <a:latin typeface="Roboto Light"/>
                <a:ea typeface="Roboto Light"/>
                <a:cs typeface="Roboto Light"/>
                <a:sym typeface="Roboto Light"/>
              </a:rPr>
              <a:t>flusso</a:t>
            </a:r>
            <a:r>
              <a:rPr lang="en-US" sz="2000" dirty="0">
                <a:solidFill>
                  <a:srgbClr val="8AAB00"/>
                </a:solidFill>
                <a:latin typeface="Roboto Light"/>
                <a:ea typeface="Roboto Light"/>
                <a:cs typeface="Roboto Light"/>
                <a:sym typeface="Roboto Light"/>
              </a:rPr>
              <a:t> </a:t>
            </a:r>
            <a:r>
              <a:rPr lang="en-US" sz="2000" dirty="0" err="1">
                <a:solidFill>
                  <a:srgbClr val="8AAB00"/>
                </a:solidFill>
                <a:latin typeface="Roboto Light"/>
                <a:ea typeface="Roboto Light"/>
                <a:cs typeface="Roboto Light"/>
                <a:sym typeface="Roboto Light"/>
              </a:rPr>
              <a:t>linfatico</a:t>
            </a:r>
            <a:r>
              <a:rPr lang="en-US" sz="2000" dirty="0">
                <a:solidFill>
                  <a:srgbClr val="B44601"/>
                </a:solidFill>
                <a:latin typeface="Roboto Light"/>
                <a:ea typeface="Roboto Light"/>
                <a:cs typeface="Roboto Light"/>
                <a:sym typeface="Roboto Light"/>
              </a:rPr>
              <a:t>. </a:t>
            </a: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buSzPct val="25000"/>
              <a:buNone/>
            </a:pPr>
            <a:r>
              <a:rPr lang="en-US" sz="2000" dirty="0">
                <a:solidFill>
                  <a:srgbClr val="B44601"/>
                </a:solidFill>
                <a:latin typeface="Roboto Light"/>
                <a:ea typeface="Roboto Light"/>
                <a:cs typeface="Roboto Light"/>
                <a:sym typeface="Roboto Light"/>
              </a:rPr>
              <a:t>Un </a:t>
            </a:r>
            <a:r>
              <a:rPr lang="en-US" sz="2000" dirty="0" err="1">
                <a:solidFill>
                  <a:srgbClr val="B44601"/>
                </a:solidFill>
                <a:latin typeface="Roboto Light"/>
                <a:ea typeface="Roboto Light"/>
                <a:cs typeface="Roboto Light"/>
                <a:sym typeface="Roboto Light"/>
              </a:rPr>
              <a:t>miglior</a:t>
            </a:r>
            <a:r>
              <a:rPr lang="en-US" sz="2000" dirty="0">
                <a:solidFill>
                  <a:srgbClr val="B44601"/>
                </a:solidFill>
                <a:latin typeface="Roboto Light"/>
                <a:ea typeface="Roboto Light"/>
                <a:cs typeface="Roboto Light"/>
                <a:sym typeface="Roboto Light"/>
              </a:rPr>
              <a:t> </a:t>
            </a:r>
            <a:r>
              <a:rPr lang="en-US" sz="2000" dirty="0" err="1">
                <a:solidFill>
                  <a:srgbClr val="B44601"/>
                </a:solidFill>
                <a:latin typeface="Roboto Light"/>
                <a:ea typeface="Roboto Light"/>
                <a:cs typeface="Roboto Light"/>
                <a:sym typeface="Roboto Light"/>
              </a:rPr>
              <a:t>flusso</a:t>
            </a:r>
            <a:r>
              <a:rPr lang="en-US" sz="2000" dirty="0">
                <a:solidFill>
                  <a:srgbClr val="B44601"/>
                </a:solidFill>
                <a:latin typeface="Roboto Light"/>
                <a:ea typeface="Roboto Light"/>
                <a:cs typeface="Roboto Light"/>
                <a:sym typeface="Roboto Light"/>
              </a:rPr>
              <a:t> </a:t>
            </a:r>
            <a:r>
              <a:rPr lang="en-US" sz="2000" dirty="0" err="1">
                <a:solidFill>
                  <a:srgbClr val="B44601"/>
                </a:solidFill>
                <a:latin typeface="Roboto Light"/>
                <a:ea typeface="Roboto Light"/>
                <a:cs typeface="Roboto Light"/>
                <a:sym typeface="Roboto Light"/>
              </a:rPr>
              <a:t>linfatico</a:t>
            </a:r>
            <a:r>
              <a:rPr lang="en-US" sz="2000" dirty="0">
                <a:solidFill>
                  <a:srgbClr val="B44601"/>
                </a:solidFill>
                <a:latin typeface="Roboto Light"/>
                <a:ea typeface="Roboto Light"/>
                <a:cs typeface="Roboto Light"/>
                <a:sym typeface="Roboto Light"/>
              </a:rPr>
              <a:t> </a:t>
            </a:r>
            <a:r>
              <a:rPr lang="en-US" sz="2000" dirty="0" err="1">
                <a:solidFill>
                  <a:srgbClr val="B44601"/>
                </a:solidFill>
                <a:latin typeface="Roboto Light"/>
                <a:ea typeface="Roboto Light"/>
                <a:cs typeface="Roboto Light"/>
                <a:sym typeface="Roboto Light"/>
              </a:rPr>
              <a:t>nella</a:t>
            </a:r>
            <a:r>
              <a:rPr lang="en-US" sz="2000" dirty="0">
                <a:solidFill>
                  <a:srgbClr val="B44601"/>
                </a:solidFill>
                <a:latin typeface="Roboto Light"/>
                <a:ea typeface="Roboto Light"/>
                <a:cs typeface="Roboto Light"/>
                <a:sym typeface="Roboto Light"/>
              </a:rPr>
              <a:t> </a:t>
            </a:r>
            <a:r>
              <a:rPr lang="en-US" sz="2000" dirty="0" err="1">
                <a:solidFill>
                  <a:srgbClr val="B44601"/>
                </a:solidFill>
                <a:latin typeface="Roboto Light"/>
                <a:ea typeface="Roboto Light"/>
                <a:cs typeface="Roboto Light"/>
                <a:sym typeface="Roboto Light"/>
              </a:rPr>
              <a:t>pianta</a:t>
            </a:r>
            <a:r>
              <a:rPr lang="en-US" sz="2000" dirty="0">
                <a:solidFill>
                  <a:srgbClr val="B44601"/>
                </a:solidFill>
                <a:latin typeface="Roboto Light"/>
                <a:ea typeface="Roboto Light"/>
                <a:cs typeface="Roboto Light"/>
                <a:sym typeface="Roboto Light"/>
              </a:rPr>
              <a:t> </a:t>
            </a:r>
            <a:r>
              <a:rPr lang="en-US" sz="2000" dirty="0" err="1">
                <a:solidFill>
                  <a:srgbClr val="B44601"/>
                </a:solidFill>
                <a:latin typeface="Roboto Light"/>
                <a:ea typeface="Roboto Light"/>
                <a:cs typeface="Roboto Light"/>
                <a:sym typeface="Roboto Light"/>
              </a:rPr>
              <a:t>può</a:t>
            </a:r>
            <a:r>
              <a:rPr lang="en-US" sz="2000" dirty="0">
                <a:solidFill>
                  <a:srgbClr val="B44601"/>
                </a:solidFill>
                <a:latin typeface="Roboto Light"/>
                <a:ea typeface="Roboto Light"/>
                <a:cs typeface="Roboto Light"/>
                <a:sym typeface="Roboto Light"/>
              </a:rPr>
              <a:t> </a:t>
            </a:r>
            <a:r>
              <a:rPr lang="en-US" sz="2000" dirty="0" err="1">
                <a:solidFill>
                  <a:srgbClr val="B44601"/>
                </a:solidFill>
                <a:latin typeface="Roboto Light"/>
                <a:ea typeface="Roboto Light"/>
                <a:cs typeface="Roboto Light"/>
                <a:sym typeface="Roboto Light"/>
              </a:rPr>
              <a:t>ridurre</a:t>
            </a:r>
            <a:r>
              <a:rPr lang="en-US" sz="2000" dirty="0">
                <a:solidFill>
                  <a:srgbClr val="B44601"/>
                </a:solidFill>
                <a:latin typeface="Roboto Light"/>
                <a:ea typeface="Roboto Light"/>
                <a:cs typeface="Roboto Light"/>
                <a:sym typeface="Roboto Light"/>
              </a:rPr>
              <a:t> </a:t>
            </a:r>
            <a:r>
              <a:rPr lang="en-US" sz="2000" dirty="0" err="1">
                <a:solidFill>
                  <a:srgbClr val="B44601"/>
                </a:solidFill>
                <a:latin typeface="Roboto Light"/>
                <a:ea typeface="Roboto Light"/>
                <a:cs typeface="Roboto Light"/>
                <a:sym typeface="Roboto Light"/>
              </a:rPr>
              <a:t>gli</a:t>
            </a:r>
            <a:r>
              <a:rPr lang="en-US" sz="2000" dirty="0">
                <a:solidFill>
                  <a:srgbClr val="B44601"/>
                </a:solidFill>
                <a:latin typeface="Roboto Light"/>
                <a:ea typeface="Roboto Light"/>
                <a:cs typeface="Roboto Light"/>
                <a:sym typeface="Roboto Light"/>
              </a:rPr>
              <a:t> </a:t>
            </a:r>
            <a:r>
              <a:rPr lang="en-US" sz="2000" dirty="0" err="1">
                <a:solidFill>
                  <a:srgbClr val="B44601"/>
                </a:solidFill>
                <a:latin typeface="Roboto Light"/>
                <a:ea typeface="Roboto Light"/>
                <a:cs typeface="Roboto Light"/>
                <a:sym typeface="Roboto Light"/>
              </a:rPr>
              <a:t>ingorghi</a:t>
            </a:r>
            <a:r>
              <a:rPr lang="en-US" sz="2000" dirty="0">
                <a:solidFill>
                  <a:srgbClr val="B44601"/>
                </a:solidFill>
                <a:latin typeface="Roboto Light"/>
                <a:ea typeface="Roboto Light"/>
                <a:cs typeface="Roboto Light"/>
                <a:sym typeface="Roboto Light"/>
              </a:rPr>
              <a:t> e </a:t>
            </a:r>
            <a:r>
              <a:rPr lang="en-US" sz="2000" dirty="0" err="1">
                <a:solidFill>
                  <a:srgbClr val="B44601"/>
                </a:solidFill>
                <a:latin typeface="Roboto Light"/>
                <a:ea typeface="Roboto Light"/>
                <a:cs typeface="Roboto Light"/>
                <a:sym typeface="Roboto Light"/>
              </a:rPr>
              <a:t>ristagni</a:t>
            </a:r>
            <a:r>
              <a:rPr lang="en-US" sz="2000" dirty="0">
                <a:solidFill>
                  <a:srgbClr val="B44601"/>
                </a:solidFill>
                <a:latin typeface="Roboto Light"/>
                <a:ea typeface="Roboto Light"/>
                <a:cs typeface="Roboto Light"/>
                <a:sym typeface="Roboto Light"/>
              </a:rPr>
              <a:t> </a:t>
            </a:r>
            <a:r>
              <a:rPr lang="en-US" sz="2000" dirty="0" err="1">
                <a:solidFill>
                  <a:srgbClr val="B44601"/>
                </a:solidFill>
                <a:latin typeface="Roboto Light"/>
                <a:ea typeface="Roboto Light"/>
                <a:cs typeface="Roboto Light"/>
                <a:sym typeface="Roboto Light"/>
              </a:rPr>
              <a:t>linfatici</a:t>
            </a:r>
            <a:r>
              <a:rPr lang="en-US" sz="2000" dirty="0">
                <a:solidFill>
                  <a:srgbClr val="B44601"/>
                </a:solidFill>
                <a:latin typeface="Roboto Light"/>
                <a:ea typeface="Roboto Light"/>
                <a:cs typeface="Roboto Light"/>
                <a:sym typeface="Roboto Light"/>
              </a:rPr>
              <a:t> </a:t>
            </a:r>
            <a:r>
              <a:rPr lang="en-US" sz="2000" dirty="0" err="1">
                <a:solidFill>
                  <a:srgbClr val="B44601"/>
                </a:solidFill>
                <a:latin typeface="Roboto Light"/>
                <a:ea typeface="Roboto Light"/>
                <a:cs typeface="Roboto Light"/>
                <a:sym typeface="Roboto Light"/>
              </a:rPr>
              <a:t>causati</a:t>
            </a:r>
            <a:r>
              <a:rPr lang="en-US" sz="2000" dirty="0">
                <a:solidFill>
                  <a:srgbClr val="B44601"/>
                </a:solidFill>
                <a:latin typeface="Roboto Light"/>
                <a:ea typeface="Roboto Light"/>
                <a:cs typeface="Roboto Light"/>
                <a:sym typeface="Roboto Light"/>
              </a:rPr>
              <a:t> </a:t>
            </a:r>
            <a:r>
              <a:rPr lang="en-US" sz="2000" dirty="0" err="1">
                <a:solidFill>
                  <a:srgbClr val="B44601"/>
                </a:solidFill>
                <a:latin typeface="Roboto Light"/>
                <a:ea typeface="Roboto Light"/>
                <a:cs typeface="Roboto Light"/>
                <a:sym typeface="Roboto Light"/>
              </a:rPr>
              <a:t>dai</a:t>
            </a:r>
            <a:r>
              <a:rPr lang="en-US" sz="2000" dirty="0">
                <a:solidFill>
                  <a:srgbClr val="B44601"/>
                </a:solidFill>
                <a:latin typeface="Roboto Light"/>
                <a:ea typeface="Roboto Light"/>
                <a:cs typeface="Roboto Light"/>
                <a:sym typeface="Roboto Light"/>
              </a:rPr>
              <a:t> </a:t>
            </a:r>
            <a:r>
              <a:rPr lang="en-US" sz="2000" dirty="0" err="1">
                <a:solidFill>
                  <a:srgbClr val="B44601"/>
                </a:solidFill>
                <a:latin typeface="Roboto Light"/>
                <a:ea typeface="Roboto Light"/>
                <a:cs typeface="Roboto Light"/>
                <a:sym typeface="Roboto Light"/>
              </a:rPr>
              <a:t>patogeni</a:t>
            </a:r>
            <a:r>
              <a:rPr lang="en-US" sz="2000" dirty="0">
                <a:solidFill>
                  <a:srgbClr val="B44601"/>
                </a:solidFill>
                <a:latin typeface="Roboto Light"/>
                <a:ea typeface="Roboto Light"/>
                <a:cs typeface="Roboto Light"/>
                <a:sym typeface="Roboto Light"/>
              </a:rPr>
              <a:t> </a:t>
            </a:r>
            <a:r>
              <a:rPr lang="en-US" sz="2000" dirty="0" err="1">
                <a:solidFill>
                  <a:srgbClr val="B44601"/>
                </a:solidFill>
                <a:latin typeface="Roboto Light"/>
                <a:ea typeface="Roboto Light"/>
                <a:cs typeface="Roboto Light"/>
                <a:sym typeface="Roboto Light"/>
              </a:rPr>
              <a:t>delle</a:t>
            </a:r>
            <a:r>
              <a:rPr lang="en-US" sz="2000" dirty="0">
                <a:solidFill>
                  <a:srgbClr val="B44601"/>
                </a:solidFill>
                <a:latin typeface="Roboto Light"/>
                <a:ea typeface="Roboto Light"/>
                <a:cs typeface="Roboto Light"/>
                <a:sym typeface="Roboto Light"/>
              </a:rPr>
              <a:t> GTD.</a:t>
            </a: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3" name="Shape 263"/>
          <p:cNvSpPr txBox="1"/>
          <p:nvPr/>
        </p:nvSpPr>
        <p:spPr>
          <a:xfrm>
            <a:off x="115925" y="6173256"/>
            <a:ext cx="8785200" cy="3387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600" dirty="0" err="1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Informazioni</a:t>
            </a:r>
            <a:r>
              <a:rPr lang="en-US" sz="1600" dirty="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 </a:t>
            </a:r>
            <a:r>
              <a:rPr lang="en-US" sz="1600" dirty="0" err="1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aggiuntive</a:t>
            </a:r>
            <a:r>
              <a:rPr lang="en-US" sz="1600" dirty="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: </a:t>
            </a:r>
            <a:r>
              <a:rPr lang="en-US" sz="1600" u="sng" dirty="0">
                <a:solidFill>
                  <a:schemeClr val="hlink"/>
                </a:solidFill>
                <a:latin typeface="Roboto Light"/>
                <a:ea typeface="Roboto Light"/>
                <a:cs typeface="Roboto Light"/>
                <a:sym typeface="Roboto Light"/>
                <a:hlinkClick r:id="rId3"/>
              </a:rPr>
              <a:t>http://www.winetwork-data.eu/intranet/libretti/0/libretto16497-01-1.pdf</a:t>
            </a:r>
          </a:p>
        </p:txBody>
      </p:sp>
      <p:pic>
        <p:nvPicPr>
          <p:cNvPr id="264" name="Shape 26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320428" y="3818766"/>
            <a:ext cx="4410205" cy="228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Shape 269"/>
          <p:cNvSpPr txBox="1"/>
          <p:nvPr/>
        </p:nvSpPr>
        <p:spPr>
          <a:xfrm>
            <a:off x="341193" y="382137"/>
            <a:ext cx="6687402" cy="7078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4000">
                <a:solidFill>
                  <a:srgbClr val="8AAB00"/>
                </a:solidFill>
                <a:latin typeface="Roboto Light"/>
                <a:ea typeface="Roboto Light"/>
                <a:cs typeface="Roboto Light"/>
                <a:sym typeface="Roboto Light"/>
              </a:rPr>
              <a:t>Malattie del Legno della Vite</a:t>
            </a:r>
          </a:p>
        </p:txBody>
      </p:sp>
      <p:cxnSp>
        <p:nvCxnSpPr>
          <p:cNvPr id="270" name="Shape 270"/>
          <p:cNvCxnSpPr/>
          <p:nvPr/>
        </p:nvCxnSpPr>
        <p:spPr>
          <a:xfrm>
            <a:off x="341193" y="518614"/>
            <a:ext cx="0" cy="1043999"/>
          </a:xfrm>
          <a:prstGeom prst="straightConnector1">
            <a:avLst/>
          </a:prstGeom>
          <a:noFill/>
          <a:ln w="38100" cap="flat" cmpd="sng">
            <a:solidFill>
              <a:srgbClr val="B4460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271" name="Shape 271"/>
          <p:cNvSpPr txBox="1"/>
          <p:nvPr/>
        </p:nvSpPr>
        <p:spPr>
          <a:xfrm>
            <a:off x="491318" y="1090023"/>
            <a:ext cx="5377217" cy="46166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2400">
                <a:solidFill>
                  <a:srgbClr val="BDC901"/>
                </a:solidFill>
                <a:latin typeface="Roboto Light"/>
                <a:ea typeface="Roboto Light"/>
                <a:cs typeface="Roboto Light"/>
                <a:sym typeface="Roboto Light"/>
              </a:rPr>
              <a:t>Potatura alternativa</a:t>
            </a:r>
          </a:p>
        </p:txBody>
      </p:sp>
      <p:sp>
        <p:nvSpPr>
          <p:cNvPr id="272" name="Shape 272"/>
          <p:cNvSpPr txBox="1"/>
          <p:nvPr/>
        </p:nvSpPr>
        <p:spPr>
          <a:xfrm>
            <a:off x="3857625" y="2918653"/>
            <a:ext cx="5057776" cy="267765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buSzPct val="25000"/>
              <a:buNone/>
            </a:pPr>
            <a:r>
              <a:rPr lang="en-US" sz="2000" dirty="0" err="1">
                <a:solidFill>
                  <a:srgbClr val="B44601"/>
                </a:solidFill>
                <a:latin typeface="Roboto Light"/>
                <a:ea typeface="Roboto Light"/>
                <a:cs typeface="Roboto Light"/>
                <a:sym typeface="Roboto Light"/>
              </a:rPr>
              <a:t>il</a:t>
            </a:r>
            <a:r>
              <a:rPr lang="en-US" sz="2000" i="1" dirty="0">
                <a:solidFill>
                  <a:srgbClr val="8AAB00"/>
                </a:solidFill>
                <a:latin typeface="Roboto Light"/>
                <a:ea typeface="Roboto Light"/>
                <a:cs typeface="Roboto Light"/>
                <a:sym typeface="Roboto Light"/>
              </a:rPr>
              <a:t> Guyot </a:t>
            </a:r>
            <a:r>
              <a:rPr lang="en-US" sz="2000" i="1" dirty="0" err="1">
                <a:solidFill>
                  <a:srgbClr val="8AAB00"/>
                </a:solidFill>
                <a:latin typeface="Roboto Light"/>
                <a:ea typeface="Roboto Light"/>
                <a:cs typeface="Roboto Light"/>
                <a:sym typeface="Roboto Light"/>
              </a:rPr>
              <a:t>Poussard</a:t>
            </a:r>
            <a:r>
              <a:rPr lang="en-US" sz="2000" dirty="0">
                <a:solidFill>
                  <a:srgbClr val="8AAB00"/>
                </a:solidFill>
                <a:latin typeface="Roboto Light"/>
                <a:ea typeface="Roboto Light"/>
                <a:cs typeface="Roboto Light"/>
                <a:sym typeface="Roboto Light"/>
              </a:rPr>
              <a:t> </a:t>
            </a:r>
            <a:r>
              <a:rPr lang="en-US" sz="2000" dirty="0">
                <a:solidFill>
                  <a:srgbClr val="B44601"/>
                </a:solidFill>
                <a:latin typeface="Roboto Light"/>
                <a:ea typeface="Roboto Light"/>
                <a:cs typeface="Roboto Light"/>
                <a:sym typeface="Roboto Light"/>
              </a:rPr>
              <a:t>è </a:t>
            </a:r>
            <a:r>
              <a:rPr lang="en-US" sz="2000" dirty="0" err="1">
                <a:solidFill>
                  <a:srgbClr val="B44601"/>
                </a:solidFill>
                <a:latin typeface="Roboto Light"/>
                <a:ea typeface="Roboto Light"/>
                <a:cs typeface="Roboto Light"/>
                <a:sym typeface="Roboto Light"/>
              </a:rPr>
              <a:t>considerato</a:t>
            </a:r>
            <a:r>
              <a:rPr lang="en-US" sz="2000" dirty="0">
                <a:solidFill>
                  <a:srgbClr val="B44601"/>
                </a:solidFill>
                <a:latin typeface="Roboto Light"/>
                <a:ea typeface="Roboto Light"/>
                <a:cs typeface="Roboto Light"/>
                <a:sym typeface="Roboto Light"/>
              </a:rPr>
              <a:t> un </a:t>
            </a:r>
            <a:r>
              <a:rPr lang="en-US" sz="2000" dirty="0" err="1">
                <a:solidFill>
                  <a:srgbClr val="B44601"/>
                </a:solidFill>
                <a:latin typeface="Roboto Light"/>
                <a:ea typeface="Roboto Light"/>
                <a:cs typeface="Roboto Light"/>
                <a:sym typeface="Roboto Light"/>
              </a:rPr>
              <a:t>sistema</a:t>
            </a:r>
            <a:r>
              <a:rPr lang="en-US" sz="2000" dirty="0">
                <a:solidFill>
                  <a:srgbClr val="B44601"/>
                </a:solidFill>
                <a:latin typeface="Roboto Light"/>
                <a:ea typeface="Roboto Light"/>
                <a:cs typeface="Roboto Light"/>
                <a:sym typeface="Roboto Light"/>
              </a:rPr>
              <a:t> di </a:t>
            </a:r>
            <a:r>
              <a:rPr lang="en-US" sz="2000" dirty="0" err="1">
                <a:solidFill>
                  <a:srgbClr val="B44601"/>
                </a:solidFill>
                <a:latin typeface="Roboto Light"/>
                <a:ea typeface="Roboto Light"/>
                <a:cs typeface="Roboto Light"/>
                <a:sym typeface="Roboto Light"/>
              </a:rPr>
              <a:t>potatura</a:t>
            </a:r>
            <a:r>
              <a:rPr lang="en-US" sz="2000" dirty="0">
                <a:solidFill>
                  <a:srgbClr val="B44601"/>
                </a:solidFill>
                <a:latin typeface="Roboto Light"/>
                <a:ea typeface="Roboto Light"/>
                <a:cs typeface="Roboto Light"/>
                <a:sym typeface="Roboto Light"/>
              </a:rPr>
              <a:t> </a:t>
            </a:r>
            <a:r>
              <a:rPr lang="en-US" sz="2000" dirty="0" err="1">
                <a:solidFill>
                  <a:srgbClr val="B44601"/>
                </a:solidFill>
                <a:latin typeface="Roboto Light"/>
                <a:ea typeface="Roboto Light"/>
                <a:cs typeface="Roboto Light"/>
                <a:sym typeface="Roboto Light"/>
              </a:rPr>
              <a:t>efficace</a:t>
            </a:r>
            <a:r>
              <a:rPr lang="en-US" sz="2000" dirty="0">
                <a:solidFill>
                  <a:srgbClr val="B44601"/>
                </a:solidFill>
                <a:latin typeface="Roboto Light"/>
                <a:ea typeface="Roboto Light"/>
                <a:cs typeface="Roboto Light"/>
                <a:sym typeface="Roboto Light"/>
              </a:rPr>
              <a:t> </a:t>
            </a:r>
            <a:r>
              <a:rPr lang="en-US" sz="2000" dirty="0" err="1">
                <a:solidFill>
                  <a:srgbClr val="B44601"/>
                </a:solidFill>
                <a:latin typeface="Roboto Light"/>
                <a:ea typeface="Roboto Light"/>
                <a:cs typeface="Roboto Light"/>
                <a:sym typeface="Roboto Light"/>
              </a:rPr>
              <a:t>nel</a:t>
            </a:r>
            <a:r>
              <a:rPr lang="en-US" sz="2000" dirty="0">
                <a:solidFill>
                  <a:srgbClr val="B44601"/>
                </a:solidFill>
                <a:latin typeface="Roboto Light"/>
                <a:ea typeface="Roboto Light"/>
                <a:cs typeface="Roboto Light"/>
                <a:sym typeface="Roboto Light"/>
              </a:rPr>
              <a:t> </a:t>
            </a:r>
            <a:r>
              <a:rPr lang="en-US" sz="2000" dirty="0" err="1">
                <a:solidFill>
                  <a:srgbClr val="B44601"/>
                </a:solidFill>
                <a:latin typeface="Roboto Light"/>
                <a:ea typeface="Roboto Light"/>
                <a:cs typeface="Roboto Light"/>
                <a:sym typeface="Roboto Light"/>
              </a:rPr>
              <a:t>ridurre</a:t>
            </a:r>
            <a:r>
              <a:rPr lang="en-US" sz="2000" dirty="0">
                <a:solidFill>
                  <a:srgbClr val="B44601"/>
                </a:solidFill>
                <a:latin typeface="Roboto Light"/>
                <a:ea typeface="Roboto Light"/>
                <a:cs typeface="Roboto Light"/>
                <a:sym typeface="Roboto Light"/>
              </a:rPr>
              <a:t> </a:t>
            </a:r>
            <a:r>
              <a:rPr lang="en-US" sz="2000" dirty="0" err="1">
                <a:solidFill>
                  <a:srgbClr val="B44601"/>
                </a:solidFill>
                <a:latin typeface="Roboto Light"/>
                <a:ea typeface="Roboto Light"/>
                <a:cs typeface="Roboto Light"/>
                <a:sym typeface="Roboto Light"/>
              </a:rPr>
              <a:t>i</a:t>
            </a:r>
            <a:r>
              <a:rPr lang="en-US" sz="2000" dirty="0">
                <a:solidFill>
                  <a:srgbClr val="B44601"/>
                </a:solidFill>
                <a:latin typeface="Roboto Light"/>
                <a:ea typeface="Roboto Light"/>
                <a:cs typeface="Roboto Light"/>
                <a:sym typeface="Roboto Light"/>
              </a:rPr>
              <a:t> </a:t>
            </a:r>
            <a:r>
              <a:rPr lang="en-US" sz="2000" dirty="0" err="1">
                <a:solidFill>
                  <a:srgbClr val="B44601"/>
                </a:solidFill>
                <a:latin typeface="Roboto Light"/>
                <a:ea typeface="Roboto Light"/>
                <a:cs typeface="Roboto Light"/>
                <a:sym typeface="Roboto Light"/>
              </a:rPr>
              <a:t>danni</a:t>
            </a:r>
            <a:r>
              <a:rPr lang="en-US" sz="2000" dirty="0">
                <a:solidFill>
                  <a:srgbClr val="B44601"/>
                </a:solidFill>
                <a:latin typeface="Roboto Light"/>
                <a:ea typeface="Roboto Light"/>
                <a:cs typeface="Roboto Light"/>
                <a:sym typeface="Roboto Light"/>
              </a:rPr>
              <a:t> da GTD. </a:t>
            </a: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buSzPct val="25000"/>
              <a:buNone/>
            </a:pPr>
            <a:r>
              <a:rPr lang="en-US" sz="2000" dirty="0" err="1">
                <a:solidFill>
                  <a:srgbClr val="B44601"/>
                </a:solidFill>
                <a:latin typeface="Roboto Light"/>
                <a:ea typeface="Roboto Light"/>
                <a:cs typeface="Roboto Light"/>
                <a:sym typeface="Roboto Light"/>
              </a:rPr>
              <a:t>L’efficacia</a:t>
            </a:r>
            <a:r>
              <a:rPr lang="en-US" sz="2000" dirty="0">
                <a:solidFill>
                  <a:srgbClr val="B44601"/>
                </a:solidFill>
                <a:latin typeface="Roboto Light"/>
                <a:ea typeface="Roboto Light"/>
                <a:cs typeface="Roboto Light"/>
                <a:sym typeface="Roboto Light"/>
              </a:rPr>
              <a:t> di </a:t>
            </a:r>
            <a:r>
              <a:rPr lang="en-US" sz="2000" dirty="0" err="1">
                <a:solidFill>
                  <a:srgbClr val="B44601"/>
                </a:solidFill>
                <a:latin typeface="Roboto Light"/>
                <a:ea typeface="Roboto Light"/>
                <a:cs typeface="Roboto Light"/>
                <a:sym typeface="Roboto Light"/>
              </a:rPr>
              <a:t>questo</a:t>
            </a:r>
            <a:r>
              <a:rPr lang="en-US" sz="2000" dirty="0">
                <a:solidFill>
                  <a:srgbClr val="B44601"/>
                </a:solidFill>
                <a:latin typeface="Roboto Light"/>
                <a:ea typeface="Roboto Light"/>
                <a:cs typeface="Roboto Light"/>
                <a:sym typeface="Roboto Light"/>
              </a:rPr>
              <a:t> </a:t>
            </a:r>
            <a:r>
              <a:rPr lang="en-US" sz="2000" dirty="0" err="1">
                <a:solidFill>
                  <a:srgbClr val="B44601"/>
                </a:solidFill>
                <a:latin typeface="Roboto Light"/>
                <a:ea typeface="Roboto Light"/>
                <a:cs typeface="Roboto Light"/>
                <a:sym typeface="Roboto Light"/>
              </a:rPr>
              <a:t>metodo</a:t>
            </a:r>
            <a:r>
              <a:rPr lang="en-US" sz="2000" dirty="0">
                <a:solidFill>
                  <a:srgbClr val="B44601"/>
                </a:solidFill>
                <a:latin typeface="Roboto Light"/>
                <a:ea typeface="Roboto Light"/>
                <a:cs typeface="Roboto Light"/>
                <a:sym typeface="Roboto Light"/>
              </a:rPr>
              <a:t> non è </a:t>
            </a:r>
            <a:r>
              <a:rPr lang="en-US" sz="2000" dirty="0" err="1" smtClean="0">
                <a:solidFill>
                  <a:srgbClr val="B44601"/>
                </a:solidFill>
                <a:latin typeface="Roboto Light"/>
                <a:ea typeface="Roboto Light"/>
                <a:cs typeface="Roboto Light"/>
                <a:sym typeface="Roboto Light"/>
              </a:rPr>
              <a:t>supportato</a:t>
            </a:r>
            <a:r>
              <a:rPr lang="en-US" sz="2000" dirty="0" smtClean="0">
                <a:solidFill>
                  <a:srgbClr val="B44601"/>
                </a:solidFill>
                <a:latin typeface="Roboto Light"/>
                <a:ea typeface="Roboto Light"/>
                <a:cs typeface="Roboto Light"/>
                <a:sym typeface="Roboto Light"/>
              </a:rPr>
              <a:t> </a:t>
            </a:r>
            <a:r>
              <a:rPr lang="en-US" sz="2000" dirty="0">
                <a:solidFill>
                  <a:srgbClr val="B44601"/>
                </a:solidFill>
                <a:latin typeface="Roboto Light"/>
                <a:ea typeface="Roboto Light"/>
                <a:cs typeface="Roboto Light"/>
                <a:sym typeface="Roboto Light"/>
              </a:rPr>
              <a:t>da prove </a:t>
            </a:r>
            <a:r>
              <a:rPr lang="en-US" sz="2000" dirty="0" err="1">
                <a:solidFill>
                  <a:srgbClr val="B44601"/>
                </a:solidFill>
                <a:latin typeface="Roboto Light"/>
                <a:ea typeface="Roboto Light"/>
                <a:cs typeface="Roboto Light"/>
                <a:sym typeface="Roboto Light"/>
              </a:rPr>
              <a:t>scientifiche</a:t>
            </a:r>
            <a:r>
              <a:rPr lang="en-US" sz="2000" dirty="0">
                <a:solidFill>
                  <a:srgbClr val="B44601"/>
                </a:solidFill>
                <a:latin typeface="Roboto Light"/>
                <a:ea typeface="Roboto Light"/>
                <a:cs typeface="Roboto Light"/>
                <a:sym typeface="Roboto Light"/>
              </a:rPr>
              <a:t>.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73" name="Shape 27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8775" y="2549528"/>
            <a:ext cx="3240000" cy="3240000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Shape 279"/>
          <p:cNvSpPr txBox="1"/>
          <p:nvPr/>
        </p:nvSpPr>
        <p:spPr>
          <a:xfrm>
            <a:off x="341193" y="382137"/>
            <a:ext cx="6687402" cy="7078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4000">
                <a:solidFill>
                  <a:srgbClr val="8AAB00"/>
                </a:solidFill>
                <a:latin typeface="Roboto Light"/>
                <a:ea typeface="Roboto Light"/>
                <a:cs typeface="Roboto Light"/>
                <a:sym typeface="Roboto Light"/>
              </a:rPr>
              <a:t>Malattie del Legno della Vite</a:t>
            </a:r>
          </a:p>
        </p:txBody>
      </p:sp>
      <p:cxnSp>
        <p:nvCxnSpPr>
          <p:cNvPr id="280" name="Shape 280"/>
          <p:cNvCxnSpPr/>
          <p:nvPr/>
        </p:nvCxnSpPr>
        <p:spPr>
          <a:xfrm>
            <a:off x="341193" y="518614"/>
            <a:ext cx="0" cy="1043999"/>
          </a:xfrm>
          <a:prstGeom prst="straightConnector1">
            <a:avLst/>
          </a:prstGeom>
          <a:noFill/>
          <a:ln w="38100" cap="flat" cmpd="sng">
            <a:solidFill>
              <a:srgbClr val="B4460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281" name="Shape 281"/>
          <p:cNvSpPr txBox="1"/>
          <p:nvPr/>
        </p:nvSpPr>
        <p:spPr>
          <a:xfrm>
            <a:off x="491318" y="1090023"/>
            <a:ext cx="5104263" cy="46166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2400">
                <a:solidFill>
                  <a:srgbClr val="BDC901"/>
                </a:solidFill>
                <a:latin typeface="Roboto Light"/>
                <a:ea typeface="Roboto Light"/>
                <a:cs typeface="Roboto Light"/>
                <a:sym typeface="Roboto Light"/>
              </a:rPr>
              <a:t>Quiz</a:t>
            </a:r>
          </a:p>
        </p:txBody>
      </p:sp>
      <p:sp>
        <p:nvSpPr>
          <p:cNvPr id="282" name="Shape 282"/>
          <p:cNvSpPr txBox="1"/>
          <p:nvPr/>
        </p:nvSpPr>
        <p:spPr>
          <a:xfrm>
            <a:off x="341193" y="2070444"/>
            <a:ext cx="4373680" cy="40010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buSzPct val="25000"/>
              <a:buNone/>
            </a:pPr>
            <a:r>
              <a:rPr lang="en-US" sz="2000">
                <a:solidFill>
                  <a:srgbClr val="B44601"/>
                </a:solidFill>
                <a:latin typeface="Roboto Light"/>
                <a:ea typeface="Roboto Light"/>
                <a:cs typeface="Roboto Light"/>
                <a:sym typeface="Roboto Light"/>
              </a:rPr>
              <a:t>Rispondi alle domande</a:t>
            </a:r>
          </a:p>
        </p:txBody>
      </p:sp>
      <p:pic>
        <p:nvPicPr>
          <p:cNvPr id="283" name="Shape 28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82692" y="3436687"/>
            <a:ext cx="3702532" cy="30815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Shape 10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1193" y="2538994"/>
            <a:ext cx="3305339" cy="3276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Shape 101"/>
          <p:cNvSpPr txBox="1"/>
          <p:nvPr/>
        </p:nvSpPr>
        <p:spPr>
          <a:xfrm>
            <a:off x="341193" y="382137"/>
            <a:ext cx="6687402" cy="7078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4000">
                <a:solidFill>
                  <a:srgbClr val="8AAB00"/>
                </a:solidFill>
                <a:latin typeface="Roboto Light"/>
                <a:ea typeface="Roboto Light"/>
                <a:cs typeface="Roboto Light"/>
                <a:sym typeface="Roboto Light"/>
              </a:rPr>
              <a:t>Malattie del Legno della Vite</a:t>
            </a:r>
          </a:p>
        </p:txBody>
      </p:sp>
      <p:cxnSp>
        <p:nvCxnSpPr>
          <p:cNvPr id="102" name="Shape 102"/>
          <p:cNvCxnSpPr/>
          <p:nvPr/>
        </p:nvCxnSpPr>
        <p:spPr>
          <a:xfrm>
            <a:off x="341193" y="518614"/>
            <a:ext cx="0" cy="1043999"/>
          </a:xfrm>
          <a:prstGeom prst="straightConnector1">
            <a:avLst/>
          </a:prstGeom>
          <a:noFill/>
          <a:ln w="38100" cap="flat" cmpd="sng">
            <a:solidFill>
              <a:srgbClr val="B4460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103" name="Shape 103"/>
          <p:cNvSpPr txBox="1"/>
          <p:nvPr/>
        </p:nvSpPr>
        <p:spPr>
          <a:xfrm>
            <a:off x="491318" y="1090023"/>
            <a:ext cx="4435522" cy="46166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2400">
                <a:solidFill>
                  <a:srgbClr val="BDC901"/>
                </a:solidFill>
                <a:latin typeface="Roboto Light"/>
                <a:ea typeface="Roboto Light"/>
                <a:cs typeface="Roboto Light"/>
                <a:sym typeface="Roboto Light"/>
              </a:rPr>
              <a:t>Che cosa sono?</a:t>
            </a:r>
          </a:p>
        </p:txBody>
      </p:sp>
      <p:sp>
        <p:nvSpPr>
          <p:cNvPr id="104" name="Shape 104"/>
          <p:cNvSpPr txBox="1"/>
          <p:nvPr/>
        </p:nvSpPr>
        <p:spPr>
          <a:xfrm>
            <a:off x="3845369" y="3189544"/>
            <a:ext cx="5054159" cy="188769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buSzPct val="25000"/>
              <a:buNone/>
            </a:pPr>
            <a:r>
              <a:rPr lang="en-US" sz="2000">
                <a:solidFill>
                  <a:srgbClr val="B44601"/>
                </a:solidFill>
                <a:latin typeface="Roboto Light"/>
                <a:ea typeface="Roboto Light"/>
                <a:cs typeface="Roboto Light"/>
                <a:sym typeface="Roboto Light"/>
              </a:rPr>
              <a:t>Le GTD sono un gruppo di malattie fungine che colpiscono gli organi perenni della pianta, provocano </a:t>
            </a:r>
            <a:r>
              <a:rPr lang="en-US" sz="2000">
                <a:solidFill>
                  <a:srgbClr val="8AAB00"/>
                </a:solidFill>
                <a:latin typeface="Roboto Light"/>
                <a:ea typeface="Roboto Light"/>
                <a:cs typeface="Roboto Light"/>
                <a:sym typeface="Roboto Light"/>
              </a:rPr>
              <a:t>sintomi</a:t>
            </a:r>
            <a:r>
              <a:rPr lang="en-US" sz="2000">
                <a:solidFill>
                  <a:srgbClr val="B44601"/>
                </a:solidFill>
                <a:latin typeface="Roboto Light"/>
                <a:ea typeface="Roboto Light"/>
                <a:cs typeface="Roboto Light"/>
                <a:sym typeface="Roboto Light"/>
              </a:rPr>
              <a:t> che interessano </a:t>
            </a:r>
            <a:r>
              <a:rPr lang="en-US" sz="2000">
                <a:solidFill>
                  <a:srgbClr val="8AAB00"/>
                </a:solidFill>
                <a:latin typeface="Roboto Light"/>
                <a:ea typeface="Roboto Light"/>
                <a:cs typeface="Roboto Light"/>
                <a:sym typeface="Roboto Light"/>
              </a:rPr>
              <a:t>foglie</a:t>
            </a:r>
            <a:r>
              <a:rPr lang="en-US" sz="2000">
                <a:solidFill>
                  <a:srgbClr val="B44601"/>
                </a:solidFill>
                <a:latin typeface="Roboto Light"/>
                <a:ea typeface="Roboto Light"/>
                <a:cs typeface="Roboto Light"/>
                <a:sym typeface="Roboto Light"/>
              </a:rPr>
              <a:t> e </a:t>
            </a:r>
            <a:r>
              <a:rPr lang="en-US" sz="2000">
                <a:solidFill>
                  <a:srgbClr val="8AAB00"/>
                </a:solidFill>
                <a:latin typeface="Roboto Light"/>
                <a:ea typeface="Roboto Light"/>
                <a:cs typeface="Roboto Light"/>
                <a:sym typeface="Roboto Light"/>
              </a:rPr>
              <a:t>bacche</a:t>
            </a:r>
            <a:r>
              <a:rPr lang="en-US" sz="2000">
                <a:solidFill>
                  <a:srgbClr val="B44601"/>
                </a:solidFill>
                <a:latin typeface="Roboto Light"/>
                <a:ea typeface="Roboto Light"/>
                <a:cs typeface="Roboto Light"/>
                <a:sym typeface="Roboto Light"/>
              </a:rPr>
              <a:t> e che, in alcuni casi, possono portare alla </a:t>
            </a:r>
            <a:r>
              <a:rPr lang="en-US" sz="2000">
                <a:solidFill>
                  <a:srgbClr val="8AAB00"/>
                </a:solidFill>
                <a:latin typeface="Roboto Light"/>
                <a:ea typeface="Roboto Light"/>
                <a:cs typeface="Roboto Light"/>
                <a:sym typeface="Roboto Light"/>
              </a:rPr>
              <a:t>morte della pianta</a:t>
            </a:r>
            <a:r>
              <a:rPr lang="en-US" sz="2000">
                <a:solidFill>
                  <a:srgbClr val="B44601"/>
                </a:solidFill>
                <a:latin typeface="Roboto Light"/>
                <a:ea typeface="Roboto Light"/>
                <a:cs typeface="Roboto Light"/>
                <a:sym typeface="Roboto Light"/>
              </a:rPr>
              <a:t>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Shape 288"/>
          <p:cNvSpPr txBox="1"/>
          <p:nvPr/>
        </p:nvSpPr>
        <p:spPr>
          <a:xfrm>
            <a:off x="341193" y="382137"/>
            <a:ext cx="6687402" cy="7078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4000">
                <a:solidFill>
                  <a:srgbClr val="8AAB00"/>
                </a:solidFill>
                <a:latin typeface="Roboto Light"/>
                <a:ea typeface="Roboto Light"/>
                <a:cs typeface="Roboto Light"/>
                <a:sym typeface="Roboto Light"/>
              </a:rPr>
              <a:t>Malattie del Legno della Vite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4000">
              <a:solidFill>
                <a:srgbClr val="8AAB00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cxnSp>
        <p:nvCxnSpPr>
          <p:cNvPr id="289" name="Shape 289"/>
          <p:cNvCxnSpPr/>
          <p:nvPr/>
        </p:nvCxnSpPr>
        <p:spPr>
          <a:xfrm>
            <a:off x="341193" y="518614"/>
            <a:ext cx="0" cy="1043999"/>
          </a:xfrm>
          <a:prstGeom prst="straightConnector1">
            <a:avLst/>
          </a:prstGeom>
          <a:noFill/>
          <a:ln w="38100" cap="flat" cmpd="sng">
            <a:solidFill>
              <a:srgbClr val="B4460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290" name="Shape 290"/>
          <p:cNvSpPr txBox="1"/>
          <p:nvPr/>
        </p:nvSpPr>
        <p:spPr>
          <a:xfrm>
            <a:off x="491318" y="1090023"/>
            <a:ext cx="5377217" cy="46166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2400">
                <a:solidFill>
                  <a:srgbClr val="BDC901"/>
                </a:solidFill>
                <a:latin typeface="Roboto Light"/>
                <a:ea typeface="Roboto Light"/>
                <a:cs typeface="Roboto Light"/>
                <a:sym typeface="Roboto Light"/>
              </a:rPr>
              <a:t>Video</a:t>
            </a:r>
          </a:p>
        </p:txBody>
      </p:sp>
      <p:pic>
        <p:nvPicPr>
          <p:cNvPr id="291" name="Shape 29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1512" y="2101651"/>
            <a:ext cx="7800975" cy="43880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Shape 296"/>
          <p:cNvSpPr txBox="1"/>
          <p:nvPr/>
        </p:nvSpPr>
        <p:spPr>
          <a:xfrm>
            <a:off x="341193" y="382137"/>
            <a:ext cx="6687402" cy="7078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4000">
                <a:solidFill>
                  <a:srgbClr val="8AAB00"/>
                </a:solidFill>
                <a:latin typeface="Roboto Light"/>
                <a:ea typeface="Roboto Light"/>
                <a:cs typeface="Roboto Light"/>
                <a:sym typeface="Roboto Light"/>
              </a:rPr>
              <a:t>Malattie del Legno della Vite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4000">
              <a:solidFill>
                <a:srgbClr val="8AAB00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pic>
        <p:nvPicPr>
          <p:cNvPr id="297" name="Shape 29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20126" y="2403900"/>
            <a:ext cx="6537277" cy="408579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98" name="Shape 298"/>
          <p:cNvCxnSpPr/>
          <p:nvPr/>
        </p:nvCxnSpPr>
        <p:spPr>
          <a:xfrm>
            <a:off x="341193" y="518614"/>
            <a:ext cx="0" cy="1043999"/>
          </a:xfrm>
          <a:prstGeom prst="straightConnector1">
            <a:avLst/>
          </a:prstGeom>
          <a:noFill/>
          <a:ln w="38100" cap="flat" cmpd="sng">
            <a:solidFill>
              <a:srgbClr val="B4460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299" name="Shape 299"/>
          <p:cNvSpPr txBox="1"/>
          <p:nvPr/>
        </p:nvSpPr>
        <p:spPr>
          <a:xfrm>
            <a:off x="491318" y="1090023"/>
            <a:ext cx="5104263" cy="46166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2400">
                <a:solidFill>
                  <a:srgbClr val="BDC901"/>
                </a:solidFill>
                <a:latin typeface="Roboto Light"/>
                <a:ea typeface="Roboto Light"/>
                <a:cs typeface="Roboto Light"/>
                <a:sym typeface="Roboto Light"/>
              </a:rPr>
              <a:t>Quiz</a:t>
            </a:r>
          </a:p>
        </p:txBody>
      </p:sp>
      <p:sp>
        <p:nvSpPr>
          <p:cNvPr id="300" name="Shape 300"/>
          <p:cNvSpPr txBox="1"/>
          <p:nvPr/>
        </p:nvSpPr>
        <p:spPr>
          <a:xfrm>
            <a:off x="341193" y="2070444"/>
            <a:ext cx="4373680" cy="40010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buSzPct val="25000"/>
              <a:buNone/>
            </a:pPr>
            <a:r>
              <a:rPr lang="en-US" sz="2000">
                <a:solidFill>
                  <a:srgbClr val="B44601"/>
                </a:solidFill>
                <a:latin typeface="Roboto Light"/>
                <a:ea typeface="Roboto Light"/>
                <a:cs typeface="Roboto Light"/>
                <a:sym typeface="Roboto Light"/>
              </a:rPr>
              <a:t>Risultati e discussione 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Shape 305"/>
          <p:cNvSpPr txBox="1"/>
          <p:nvPr/>
        </p:nvSpPr>
        <p:spPr>
          <a:xfrm>
            <a:off x="341193" y="382137"/>
            <a:ext cx="6687402" cy="7078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4000">
                <a:solidFill>
                  <a:srgbClr val="8AAB00"/>
                </a:solidFill>
                <a:latin typeface="Roboto Light"/>
                <a:ea typeface="Roboto Light"/>
                <a:cs typeface="Roboto Light"/>
                <a:sym typeface="Roboto Light"/>
              </a:rPr>
              <a:t>Malattie del Legno della Vite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4000">
              <a:solidFill>
                <a:srgbClr val="8AAB00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cxnSp>
        <p:nvCxnSpPr>
          <p:cNvPr id="306" name="Shape 306"/>
          <p:cNvCxnSpPr/>
          <p:nvPr/>
        </p:nvCxnSpPr>
        <p:spPr>
          <a:xfrm>
            <a:off x="341193" y="518614"/>
            <a:ext cx="0" cy="1043999"/>
          </a:xfrm>
          <a:prstGeom prst="straightConnector1">
            <a:avLst/>
          </a:prstGeom>
          <a:noFill/>
          <a:ln w="38100" cap="flat" cmpd="sng">
            <a:solidFill>
              <a:srgbClr val="B4460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307" name="Shape 307"/>
          <p:cNvSpPr txBox="1"/>
          <p:nvPr/>
        </p:nvSpPr>
        <p:spPr>
          <a:xfrm>
            <a:off x="491318" y="1090023"/>
            <a:ext cx="5377217" cy="46166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2400">
                <a:solidFill>
                  <a:srgbClr val="BDC901"/>
                </a:solidFill>
                <a:latin typeface="Roboto Light"/>
                <a:ea typeface="Roboto Light"/>
                <a:cs typeface="Roboto Light"/>
                <a:sym typeface="Roboto Light"/>
              </a:rPr>
              <a:t>Gestione di viti infette</a:t>
            </a:r>
          </a:p>
        </p:txBody>
      </p:sp>
      <p:sp>
        <p:nvSpPr>
          <p:cNvPr id="308" name="Shape 308"/>
          <p:cNvSpPr txBox="1"/>
          <p:nvPr/>
        </p:nvSpPr>
        <p:spPr>
          <a:xfrm>
            <a:off x="3855585" y="2930717"/>
            <a:ext cx="5057775" cy="267765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buSzPct val="25000"/>
              <a:buNone/>
            </a:pPr>
            <a:r>
              <a:rPr lang="en-US" sz="2000">
                <a:solidFill>
                  <a:srgbClr val="B44601"/>
                </a:solidFill>
                <a:latin typeface="Roboto Light"/>
                <a:ea typeface="Roboto Light"/>
                <a:cs typeface="Roboto Light"/>
                <a:sym typeface="Roboto Light"/>
              </a:rPr>
              <a:t>Nel caso che le tecniche di prevenzione dell’infezione non siano state efficaci, </a:t>
            </a:r>
            <a:r>
              <a:rPr lang="en-US" sz="2000">
                <a:solidFill>
                  <a:srgbClr val="8AAB00"/>
                </a:solidFill>
                <a:latin typeface="Roboto Light"/>
                <a:ea typeface="Roboto Light"/>
                <a:cs typeface="Roboto Light"/>
                <a:sym typeface="Roboto Light"/>
              </a:rPr>
              <a:t>è ancora possibile curare una pianta infetta</a:t>
            </a:r>
            <a:r>
              <a:rPr lang="en-US" sz="2000">
                <a:solidFill>
                  <a:srgbClr val="B44601"/>
                </a:solidFill>
                <a:latin typeface="Roboto Light"/>
                <a:ea typeface="Roboto Light"/>
                <a:cs typeface="Roboto Light"/>
                <a:sym typeface="Roboto Light"/>
              </a:rPr>
              <a:t>, ma il successo non è mai garantito al 100%. Queste tecniche non hanno validazione scientifica. 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09" name="Shape 30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9769" y="2549530"/>
            <a:ext cx="3240000" cy="3240000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Shape 314"/>
          <p:cNvSpPr txBox="1"/>
          <p:nvPr/>
        </p:nvSpPr>
        <p:spPr>
          <a:xfrm>
            <a:off x="341193" y="382137"/>
            <a:ext cx="6687402" cy="7078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4000">
                <a:solidFill>
                  <a:srgbClr val="8AAB00"/>
                </a:solidFill>
                <a:latin typeface="Roboto Light"/>
                <a:ea typeface="Roboto Light"/>
                <a:cs typeface="Roboto Light"/>
                <a:sym typeface="Roboto Light"/>
              </a:rPr>
              <a:t>Malattie del Legno della Vite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4000">
              <a:solidFill>
                <a:srgbClr val="8AAB00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cxnSp>
        <p:nvCxnSpPr>
          <p:cNvPr id="315" name="Shape 315"/>
          <p:cNvCxnSpPr/>
          <p:nvPr/>
        </p:nvCxnSpPr>
        <p:spPr>
          <a:xfrm>
            <a:off x="341193" y="518614"/>
            <a:ext cx="0" cy="1043999"/>
          </a:xfrm>
          <a:prstGeom prst="straightConnector1">
            <a:avLst/>
          </a:prstGeom>
          <a:noFill/>
          <a:ln w="38100" cap="flat" cmpd="sng">
            <a:solidFill>
              <a:srgbClr val="B4460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316" name="Shape 316"/>
          <p:cNvSpPr txBox="1"/>
          <p:nvPr/>
        </p:nvSpPr>
        <p:spPr>
          <a:xfrm>
            <a:off x="491318" y="1090023"/>
            <a:ext cx="5377217" cy="46166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2400">
                <a:solidFill>
                  <a:srgbClr val="BDC901"/>
                </a:solidFill>
                <a:latin typeface="Roboto Light"/>
                <a:ea typeface="Roboto Light"/>
                <a:cs typeface="Roboto Light"/>
                <a:sym typeface="Roboto Light"/>
              </a:rPr>
              <a:t>Pulizia del tronco o </a:t>
            </a:r>
            <a:r>
              <a:rPr lang="en-US" sz="2400" i="1">
                <a:solidFill>
                  <a:srgbClr val="BDC901"/>
                </a:solidFill>
                <a:latin typeface="Roboto Light"/>
                <a:ea typeface="Roboto Light"/>
                <a:cs typeface="Roboto Light"/>
                <a:sym typeface="Roboto Light"/>
              </a:rPr>
              <a:t>curettage</a:t>
            </a:r>
          </a:p>
        </p:txBody>
      </p:sp>
      <p:sp>
        <p:nvSpPr>
          <p:cNvPr id="317" name="Shape 317"/>
          <p:cNvSpPr txBox="1"/>
          <p:nvPr/>
        </p:nvSpPr>
        <p:spPr>
          <a:xfrm>
            <a:off x="269754" y="2331013"/>
            <a:ext cx="8631359" cy="17543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buSzPct val="25000"/>
              <a:buNone/>
            </a:pPr>
            <a:r>
              <a:rPr lang="en-US" sz="2000">
                <a:solidFill>
                  <a:srgbClr val="B44601"/>
                </a:solidFill>
                <a:latin typeface="Roboto Light"/>
                <a:ea typeface="Roboto Light"/>
                <a:cs typeface="Roboto Light"/>
                <a:sym typeface="Roboto Light"/>
              </a:rPr>
              <a:t>Questa pratica consiste nell’apertura del tronco tramite l’uso di una motosega, in questo modo viene esposta l’area infetta.</a:t>
            </a: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buSzPct val="25000"/>
              <a:buNone/>
            </a:pPr>
            <a:r>
              <a:rPr lang="en-US" sz="2000">
                <a:solidFill>
                  <a:srgbClr val="B44601"/>
                </a:solidFill>
                <a:latin typeface="Roboto Light"/>
                <a:ea typeface="Roboto Light"/>
                <a:cs typeface="Roboto Light"/>
                <a:sym typeface="Roboto Light"/>
              </a:rPr>
              <a:t>Poi, usando una motosega più piccola, </a:t>
            </a:r>
            <a:r>
              <a:rPr lang="en-US" sz="2000">
                <a:solidFill>
                  <a:srgbClr val="8AAB00"/>
                </a:solidFill>
                <a:latin typeface="Roboto Light"/>
                <a:ea typeface="Roboto Light"/>
                <a:cs typeface="Roboto Light"/>
                <a:sym typeface="Roboto Light"/>
              </a:rPr>
              <a:t>viene rimossa la porzione di legno infetto.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18" name="Shape 3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8775" y="4156328"/>
            <a:ext cx="3240000" cy="2339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19" name="Shape 3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545225" y="4149700"/>
            <a:ext cx="3240000" cy="2339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Shape 325"/>
          <p:cNvSpPr txBox="1"/>
          <p:nvPr/>
        </p:nvSpPr>
        <p:spPr>
          <a:xfrm>
            <a:off x="341193" y="382137"/>
            <a:ext cx="6687402" cy="7078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4000">
                <a:solidFill>
                  <a:srgbClr val="8AAB00"/>
                </a:solidFill>
                <a:latin typeface="Roboto Light"/>
                <a:ea typeface="Roboto Light"/>
                <a:cs typeface="Roboto Light"/>
                <a:sym typeface="Roboto Light"/>
              </a:rPr>
              <a:t>Malattie del Legno della Vite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4000">
              <a:solidFill>
                <a:srgbClr val="8AAB00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cxnSp>
        <p:nvCxnSpPr>
          <p:cNvPr id="326" name="Shape 326"/>
          <p:cNvCxnSpPr/>
          <p:nvPr/>
        </p:nvCxnSpPr>
        <p:spPr>
          <a:xfrm>
            <a:off x="341193" y="518614"/>
            <a:ext cx="0" cy="1043999"/>
          </a:xfrm>
          <a:prstGeom prst="straightConnector1">
            <a:avLst/>
          </a:prstGeom>
          <a:noFill/>
          <a:ln w="38100" cap="flat" cmpd="sng">
            <a:solidFill>
              <a:srgbClr val="B4460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327" name="Shape 327"/>
          <p:cNvSpPr txBox="1"/>
          <p:nvPr/>
        </p:nvSpPr>
        <p:spPr>
          <a:xfrm>
            <a:off x="491318" y="1090023"/>
            <a:ext cx="5377217" cy="46166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>
                <a:solidFill>
                  <a:srgbClr val="BDC901"/>
                </a:solidFill>
                <a:latin typeface="Roboto Light"/>
                <a:ea typeface="Roboto Light"/>
                <a:cs typeface="Roboto Light"/>
                <a:sym typeface="Roboto Light"/>
              </a:rPr>
              <a:t>Pulizia del tronco o </a:t>
            </a:r>
            <a:r>
              <a:rPr lang="en-US" sz="2400" i="1">
                <a:solidFill>
                  <a:srgbClr val="BDC901"/>
                </a:solidFill>
                <a:latin typeface="Roboto Light"/>
                <a:ea typeface="Roboto Light"/>
                <a:cs typeface="Roboto Light"/>
                <a:sym typeface="Roboto Light"/>
              </a:rPr>
              <a:t>curettage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2400">
              <a:solidFill>
                <a:srgbClr val="BDC90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328" name="Shape 328"/>
          <p:cNvSpPr txBox="1"/>
          <p:nvPr/>
        </p:nvSpPr>
        <p:spPr>
          <a:xfrm>
            <a:off x="3857625" y="3363021"/>
            <a:ext cx="5043488" cy="147732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buSzPct val="25000"/>
              <a:buNone/>
            </a:pPr>
            <a:r>
              <a:rPr lang="en-US" sz="2000" dirty="0">
                <a:solidFill>
                  <a:srgbClr val="B44601"/>
                </a:solidFill>
                <a:latin typeface="Roboto Light"/>
                <a:ea typeface="Roboto Light"/>
                <a:cs typeface="Roboto Light"/>
                <a:sym typeface="Roboto Light"/>
              </a:rPr>
              <a:t>Questa </a:t>
            </a:r>
            <a:r>
              <a:rPr lang="en-US" sz="2000" dirty="0" err="1">
                <a:solidFill>
                  <a:srgbClr val="B44601"/>
                </a:solidFill>
                <a:latin typeface="Roboto Light"/>
                <a:ea typeface="Roboto Light"/>
                <a:cs typeface="Roboto Light"/>
                <a:sym typeface="Roboto Light"/>
              </a:rPr>
              <a:t>tecnica</a:t>
            </a:r>
            <a:r>
              <a:rPr lang="en-US" sz="2000" dirty="0">
                <a:solidFill>
                  <a:srgbClr val="B44601"/>
                </a:solidFill>
                <a:latin typeface="Roboto Light"/>
                <a:ea typeface="Roboto Light"/>
                <a:cs typeface="Roboto Light"/>
                <a:sym typeface="Roboto Light"/>
              </a:rPr>
              <a:t> è </a:t>
            </a:r>
            <a:r>
              <a:rPr lang="en-US" sz="2000" dirty="0" err="1" smtClean="0">
                <a:solidFill>
                  <a:srgbClr val="B44601"/>
                </a:solidFill>
                <a:latin typeface="Roboto Light"/>
                <a:ea typeface="Roboto Light"/>
                <a:cs typeface="Roboto Light"/>
                <a:sym typeface="Roboto Light"/>
              </a:rPr>
              <a:t>costosa</a:t>
            </a:r>
            <a:r>
              <a:rPr lang="en-US" sz="2000" dirty="0">
                <a:solidFill>
                  <a:srgbClr val="B44601"/>
                </a:solidFill>
                <a:latin typeface="Roboto Light"/>
                <a:ea typeface="Roboto Light"/>
                <a:cs typeface="Roboto Light"/>
                <a:sym typeface="Roboto Light"/>
              </a:rPr>
              <a:t>, </a:t>
            </a:r>
            <a:r>
              <a:rPr lang="en-US" sz="2000" dirty="0" err="1">
                <a:solidFill>
                  <a:srgbClr val="B44601"/>
                </a:solidFill>
                <a:latin typeface="Roboto Light"/>
                <a:ea typeface="Roboto Light"/>
                <a:cs typeface="Roboto Light"/>
                <a:sym typeface="Roboto Light"/>
              </a:rPr>
              <a:t>richiede</a:t>
            </a:r>
            <a:r>
              <a:rPr lang="en-US" sz="2000" dirty="0">
                <a:solidFill>
                  <a:srgbClr val="B44601"/>
                </a:solidFill>
                <a:latin typeface="Roboto Light"/>
                <a:ea typeface="Roboto Light"/>
                <a:cs typeface="Roboto Light"/>
                <a:sym typeface="Roboto Light"/>
              </a:rPr>
              <a:t> tempo e </a:t>
            </a:r>
            <a:r>
              <a:rPr lang="en-US" sz="2000" dirty="0" err="1">
                <a:solidFill>
                  <a:srgbClr val="B44601"/>
                </a:solidFill>
                <a:latin typeface="Roboto Light"/>
                <a:ea typeface="Roboto Light"/>
                <a:cs typeface="Roboto Light"/>
                <a:sym typeface="Roboto Light"/>
              </a:rPr>
              <a:t>l’intervento</a:t>
            </a:r>
            <a:r>
              <a:rPr lang="en-US" sz="2000" dirty="0">
                <a:solidFill>
                  <a:srgbClr val="B44601"/>
                </a:solidFill>
                <a:latin typeface="Roboto Light"/>
                <a:ea typeface="Roboto Light"/>
                <a:cs typeface="Roboto Light"/>
                <a:sym typeface="Roboto Light"/>
              </a:rPr>
              <a:t> di un </a:t>
            </a:r>
            <a:r>
              <a:rPr lang="en-US" sz="2000" dirty="0" err="1">
                <a:solidFill>
                  <a:srgbClr val="B44601"/>
                </a:solidFill>
                <a:latin typeface="Roboto Light"/>
                <a:ea typeface="Roboto Light"/>
                <a:cs typeface="Roboto Light"/>
                <a:sym typeface="Roboto Light"/>
              </a:rPr>
              <a:t>operaio</a:t>
            </a:r>
            <a:r>
              <a:rPr lang="en-US" sz="2000" dirty="0">
                <a:solidFill>
                  <a:srgbClr val="B44601"/>
                </a:solidFill>
                <a:latin typeface="Roboto Light"/>
                <a:ea typeface="Roboto Light"/>
                <a:cs typeface="Roboto Light"/>
                <a:sym typeface="Roboto Light"/>
              </a:rPr>
              <a:t> </a:t>
            </a:r>
            <a:r>
              <a:rPr lang="en-US" sz="2000" dirty="0" err="1">
                <a:solidFill>
                  <a:srgbClr val="B44601"/>
                </a:solidFill>
                <a:latin typeface="Roboto Light"/>
                <a:ea typeface="Roboto Light"/>
                <a:cs typeface="Roboto Light"/>
                <a:sym typeface="Roboto Light"/>
              </a:rPr>
              <a:t>specializzato</a:t>
            </a:r>
            <a:r>
              <a:rPr lang="en-US" sz="2000" dirty="0">
                <a:solidFill>
                  <a:srgbClr val="B44601"/>
                </a:solidFill>
                <a:latin typeface="Roboto Light"/>
                <a:ea typeface="Roboto Light"/>
                <a:cs typeface="Roboto Light"/>
                <a:sym typeface="Roboto Light"/>
              </a:rPr>
              <a:t>.</a:t>
            </a:r>
          </a:p>
        </p:txBody>
      </p:sp>
      <p:pic>
        <p:nvPicPr>
          <p:cNvPr id="329" name="Shape 329"/>
          <p:cNvPicPr preferRelativeResize="0"/>
          <p:nvPr/>
        </p:nvPicPr>
        <p:blipFill rotWithShape="1">
          <a:blip r:embed="rId3">
            <a:alphaModFix/>
          </a:blip>
          <a:srcRect b="-348"/>
          <a:stretch/>
        </p:blipFill>
        <p:spPr>
          <a:xfrm>
            <a:off x="358775" y="2528888"/>
            <a:ext cx="3240000" cy="3240000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Shape 334"/>
          <p:cNvSpPr txBox="1"/>
          <p:nvPr/>
        </p:nvSpPr>
        <p:spPr>
          <a:xfrm>
            <a:off x="341193" y="382137"/>
            <a:ext cx="6687402" cy="7078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4000">
                <a:solidFill>
                  <a:srgbClr val="8AAB00"/>
                </a:solidFill>
                <a:latin typeface="Roboto Light"/>
                <a:ea typeface="Roboto Light"/>
                <a:cs typeface="Roboto Light"/>
                <a:sym typeface="Roboto Light"/>
              </a:rPr>
              <a:t>Malattie del Legno della Vite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4000">
              <a:solidFill>
                <a:srgbClr val="8AAB00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cxnSp>
        <p:nvCxnSpPr>
          <p:cNvPr id="335" name="Shape 335"/>
          <p:cNvCxnSpPr/>
          <p:nvPr/>
        </p:nvCxnSpPr>
        <p:spPr>
          <a:xfrm>
            <a:off x="341193" y="518614"/>
            <a:ext cx="0" cy="1043999"/>
          </a:xfrm>
          <a:prstGeom prst="straightConnector1">
            <a:avLst/>
          </a:prstGeom>
          <a:noFill/>
          <a:ln w="38100" cap="flat" cmpd="sng">
            <a:solidFill>
              <a:srgbClr val="B4460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336" name="Shape 336"/>
          <p:cNvSpPr txBox="1"/>
          <p:nvPr/>
        </p:nvSpPr>
        <p:spPr>
          <a:xfrm>
            <a:off x="491318" y="1090023"/>
            <a:ext cx="5377217" cy="46166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2400">
                <a:solidFill>
                  <a:srgbClr val="BDC901"/>
                </a:solidFill>
                <a:latin typeface="Roboto Light"/>
                <a:ea typeface="Roboto Light"/>
                <a:cs typeface="Roboto Light"/>
                <a:sym typeface="Roboto Light"/>
              </a:rPr>
              <a:t>Sovrainnesto</a:t>
            </a:r>
          </a:p>
        </p:txBody>
      </p:sp>
      <p:sp>
        <p:nvSpPr>
          <p:cNvPr id="337" name="Shape 337"/>
          <p:cNvSpPr txBox="1"/>
          <p:nvPr/>
        </p:nvSpPr>
        <p:spPr>
          <a:xfrm>
            <a:off x="241178" y="2331014"/>
            <a:ext cx="8544047" cy="12926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buSzPct val="25000"/>
              <a:buNone/>
            </a:pPr>
            <a:r>
              <a:rPr lang="en-US" sz="2000" dirty="0" err="1">
                <a:solidFill>
                  <a:srgbClr val="B44601"/>
                </a:solidFill>
                <a:latin typeface="Roboto Light"/>
                <a:ea typeface="Roboto Light"/>
                <a:cs typeface="Roboto Light"/>
                <a:sym typeface="Roboto Light"/>
              </a:rPr>
              <a:t>Tecnica</a:t>
            </a:r>
            <a:r>
              <a:rPr lang="en-US" sz="2000" dirty="0">
                <a:solidFill>
                  <a:srgbClr val="B44601"/>
                </a:solidFill>
                <a:latin typeface="Roboto Light"/>
                <a:ea typeface="Roboto Light"/>
                <a:cs typeface="Roboto Light"/>
                <a:sym typeface="Roboto Light"/>
              </a:rPr>
              <a:t> </a:t>
            </a:r>
            <a:r>
              <a:rPr lang="en-US" sz="2000" dirty="0" err="1">
                <a:solidFill>
                  <a:srgbClr val="B44601"/>
                </a:solidFill>
                <a:latin typeface="Roboto Light"/>
                <a:ea typeface="Roboto Light"/>
                <a:cs typeface="Roboto Light"/>
                <a:sym typeface="Roboto Light"/>
              </a:rPr>
              <a:t>che</a:t>
            </a:r>
            <a:r>
              <a:rPr lang="en-US" sz="2000" dirty="0">
                <a:solidFill>
                  <a:srgbClr val="B44601"/>
                </a:solidFill>
                <a:latin typeface="Roboto Light"/>
                <a:ea typeface="Roboto Light"/>
                <a:cs typeface="Roboto Light"/>
                <a:sym typeface="Roboto Light"/>
              </a:rPr>
              <a:t> </a:t>
            </a:r>
            <a:r>
              <a:rPr lang="en-US" sz="2000" dirty="0" err="1">
                <a:solidFill>
                  <a:srgbClr val="B44601"/>
                </a:solidFill>
                <a:latin typeface="Roboto Light"/>
                <a:ea typeface="Roboto Light"/>
                <a:cs typeface="Roboto Light"/>
                <a:sym typeface="Roboto Light"/>
              </a:rPr>
              <a:t>consiste</a:t>
            </a:r>
            <a:r>
              <a:rPr lang="en-US" sz="2000" dirty="0">
                <a:solidFill>
                  <a:srgbClr val="B44601"/>
                </a:solidFill>
                <a:latin typeface="Roboto Light"/>
                <a:ea typeface="Roboto Light"/>
                <a:cs typeface="Roboto Light"/>
                <a:sym typeface="Roboto Light"/>
              </a:rPr>
              <a:t> </a:t>
            </a:r>
            <a:r>
              <a:rPr lang="en-US" sz="2000" dirty="0" err="1">
                <a:solidFill>
                  <a:srgbClr val="B44601"/>
                </a:solidFill>
                <a:latin typeface="Roboto Light"/>
                <a:ea typeface="Roboto Light"/>
                <a:cs typeface="Roboto Light"/>
                <a:sym typeface="Roboto Light"/>
              </a:rPr>
              <a:t>nel</a:t>
            </a:r>
            <a:r>
              <a:rPr lang="en-US" sz="2000" dirty="0">
                <a:solidFill>
                  <a:srgbClr val="B44601"/>
                </a:solidFill>
                <a:latin typeface="Roboto Light"/>
                <a:ea typeface="Roboto Light"/>
                <a:cs typeface="Roboto Light"/>
                <a:sym typeface="Roboto Light"/>
              </a:rPr>
              <a:t> </a:t>
            </a:r>
            <a:r>
              <a:rPr lang="en-US" sz="2000" dirty="0" err="1">
                <a:solidFill>
                  <a:srgbClr val="B44601"/>
                </a:solidFill>
                <a:latin typeface="Roboto Light"/>
                <a:ea typeface="Roboto Light"/>
                <a:cs typeface="Roboto Light"/>
                <a:sym typeface="Roboto Light"/>
              </a:rPr>
              <a:t>taglio</a:t>
            </a:r>
            <a:r>
              <a:rPr lang="en-US" sz="2000" dirty="0">
                <a:solidFill>
                  <a:srgbClr val="B44601"/>
                </a:solidFill>
                <a:latin typeface="Roboto Light"/>
                <a:ea typeface="Roboto Light"/>
                <a:cs typeface="Roboto Light"/>
                <a:sym typeface="Roboto Light"/>
              </a:rPr>
              <a:t> del </a:t>
            </a:r>
            <a:r>
              <a:rPr lang="en-US" sz="2000" dirty="0" err="1">
                <a:solidFill>
                  <a:srgbClr val="B44601"/>
                </a:solidFill>
                <a:latin typeface="Roboto Light"/>
                <a:ea typeface="Roboto Light"/>
                <a:cs typeface="Roboto Light"/>
                <a:sym typeface="Roboto Light"/>
              </a:rPr>
              <a:t>tronco</a:t>
            </a:r>
            <a:r>
              <a:rPr lang="en-US" sz="2000" dirty="0">
                <a:solidFill>
                  <a:srgbClr val="B44601"/>
                </a:solidFill>
                <a:latin typeface="Roboto Light"/>
                <a:ea typeface="Roboto Light"/>
                <a:cs typeface="Roboto Light"/>
                <a:sym typeface="Roboto Light"/>
              </a:rPr>
              <a:t> </a:t>
            </a:r>
            <a:r>
              <a:rPr lang="en-US" sz="2000" dirty="0" err="1">
                <a:solidFill>
                  <a:srgbClr val="B44601"/>
                </a:solidFill>
                <a:latin typeface="Roboto Light"/>
                <a:ea typeface="Roboto Light"/>
                <a:cs typeface="Roboto Light"/>
                <a:sym typeface="Roboto Light"/>
              </a:rPr>
              <a:t>sottostante</a:t>
            </a:r>
            <a:r>
              <a:rPr lang="en-US" sz="2000" dirty="0">
                <a:solidFill>
                  <a:srgbClr val="B44601"/>
                </a:solidFill>
                <a:latin typeface="Roboto Light"/>
                <a:ea typeface="Roboto Light"/>
                <a:cs typeface="Roboto Light"/>
                <a:sym typeface="Roboto Light"/>
              </a:rPr>
              <a:t> al </a:t>
            </a:r>
            <a:r>
              <a:rPr lang="en-US" sz="2000" dirty="0" err="1">
                <a:solidFill>
                  <a:srgbClr val="B44601"/>
                </a:solidFill>
                <a:latin typeface="Roboto Light"/>
                <a:ea typeface="Roboto Light"/>
                <a:cs typeface="Roboto Light"/>
                <a:sym typeface="Roboto Light"/>
              </a:rPr>
              <a:t>punto</a:t>
            </a:r>
            <a:r>
              <a:rPr lang="en-US" sz="2000" dirty="0">
                <a:solidFill>
                  <a:srgbClr val="B44601"/>
                </a:solidFill>
                <a:latin typeface="Roboto Light"/>
                <a:ea typeface="Roboto Light"/>
                <a:cs typeface="Roboto Light"/>
                <a:sym typeface="Roboto Light"/>
              </a:rPr>
              <a:t> di </a:t>
            </a:r>
            <a:r>
              <a:rPr lang="en-US" sz="2000" dirty="0" err="1">
                <a:solidFill>
                  <a:srgbClr val="B44601"/>
                </a:solidFill>
                <a:latin typeface="Roboto Light"/>
                <a:ea typeface="Roboto Light"/>
                <a:cs typeface="Roboto Light"/>
                <a:sym typeface="Roboto Light"/>
              </a:rPr>
              <a:t>innesto</a:t>
            </a:r>
            <a:r>
              <a:rPr lang="en-US" sz="2000" dirty="0">
                <a:solidFill>
                  <a:srgbClr val="B44601"/>
                </a:solidFill>
                <a:latin typeface="Roboto Light"/>
                <a:ea typeface="Roboto Light"/>
                <a:cs typeface="Roboto Light"/>
                <a:sym typeface="Roboto Light"/>
              </a:rPr>
              <a:t>, per poi </a:t>
            </a:r>
            <a:r>
              <a:rPr lang="en-US" sz="2000" dirty="0" err="1">
                <a:solidFill>
                  <a:srgbClr val="B44601"/>
                </a:solidFill>
                <a:latin typeface="Roboto Light"/>
                <a:ea typeface="Roboto Light"/>
                <a:cs typeface="Roboto Light"/>
                <a:sym typeface="Roboto Light"/>
              </a:rPr>
              <a:t>effettuare</a:t>
            </a:r>
            <a:r>
              <a:rPr lang="en-US" sz="2000" dirty="0">
                <a:solidFill>
                  <a:srgbClr val="B44601"/>
                </a:solidFill>
                <a:latin typeface="Roboto Light"/>
                <a:ea typeface="Roboto Light"/>
                <a:cs typeface="Roboto Light"/>
                <a:sym typeface="Roboto Light"/>
              </a:rPr>
              <a:t> un </a:t>
            </a:r>
            <a:r>
              <a:rPr lang="en-US" sz="2000" dirty="0" err="1">
                <a:solidFill>
                  <a:srgbClr val="8AAB00"/>
                </a:solidFill>
                <a:latin typeface="Roboto Light"/>
                <a:ea typeface="Roboto Light"/>
                <a:cs typeface="Roboto Light"/>
                <a:sym typeface="Roboto Light"/>
              </a:rPr>
              <a:t>nuovo</a:t>
            </a:r>
            <a:r>
              <a:rPr lang="en-US" sz="2000" dirty="0">
                <a:solidFill>
                  <a:srgbClr val="8AAB00"/>
                </a:solidFill>
                <a:latin typeface="Roboto Light"/>
                <a:ea typeface="Roboto Light"/>
                <a:cs typeface="Roboto Light"/>
                <a:sym typeface="Roboto Light"/>
              </a:rPr>
              <a:t> </a:t>
            </a:r>
            <a:r>
              <a:rPr lang="en-US" sz="2000" dirty="0" err="1">
                <a:solidFill>
                  <a:srgbClr val="8AAB00"/>
                </a:solidFill>
                <a:latin typeface="Roboto Light"/>
                <a:ea typeface="Roboto Light"/>
                <a:cs typeface="Roboto Light"/>
                <a:sym typeface="Roboto Light"/>
              </a:rPr>
              <a:t>innesto</a:t>
            </a:r>
            <a:r>
              <a:rPr lang="en-US" sz="2000" dirty="0">
                <a:solidFill>
                  <a:srgbClr val="B44601"/>
                </a:solidFill>
                <a:latin typeface="Roboto Light"/>
                <a:ea typeface="Roboto Light"/>
                <a:cs typeface="Roboto Light"/>
                <a:sym typeface="Roboto Light"/>
              </a:rPr>
              <a:t> con due </a:t>
            </a:r>
            <a:r>
              <a:rPr lang="en-US" sz="2000" dirty="0" err="1" smtClean="0">
                <a:solidFill>
                  <a:srgbClr val="B44601"/>
                </a:solidFill>
                <a:latin typeface="Roboto Light"/>
                <a:ea typeface="Roboto Light"/>
                <a:cs typeface="Roboto Light"/>
                <a:sym typeface="Roboto Light"/>
              </a:rPr>
              <a:t>marze</a:t>
            </a:r>
            <a:r>
              <a:rPr lang="en-US" sz="2000" dirty="0" smtClean="0">
                <a:solidFill>
                  <a:srgbClr val="B44601"/>
                </a:solidFill>
                <a:latin typeface="Roboto Light"/>
                <a:ea typeface="Roboto Light"/>
                <a:cs typeface="Roboto Light"/>
                <a:sym typeface="Roboto Light"/>
              </a:rPr>
              <a:t>, </a:t>
            </a:r>
            <a:r>
              <a:rPr lang="en-US" sz="2000" dirty="0" err="1" smtClean="0">
                <a:solidFill>
                  <a:srgbClr val="B44601"/>
                </a:solidFill>
                <a:latin typeface="Roboto Light"/>
                <a:ea typeface="Roboto Light"/>
                <a:cs typeface="Roboto Light"/>
                <a:sym typeface="Roboto Light"/>
              </a:rPr>
              <a:t>dopo</a:t>
            </a:r>
            <a:r>
              <a:rPr lang="en-US" sz="2000" dirty="0" smtClean="0">
                <a:solidFill>
                  <a:srgbClr val="B44601"/>
                </a:solidFill>
                <a:latin typeface="Roboto Light"/>
                <a:ea typeface="Roboto Light"/>
                <a:cs typeface="Roboto Light"/>
                <a:sym typeface="Roboto Light"/>
              </a:rPr>
              <a:t> aver </a:t>
            </a:r>
            <a:r>
              <a:rPr lang="en-US" sz="2000" dirty="0" err="1" smtClean="0">
                <a:solidFill>
                  <a:srgbClr val="B44601"/>
                </a:solidFill>
                <a:latin typeface="Roboto Light"/>
                <a:ea typeface="Roboto Light"/>
                <a:cs typeface="Roboto Light"/>
                <a:sym typeface="Roboto Light"/>
              </a:rPr>
              <a:t>verificato</a:t>
            </a:r>
            <a:r>
              <a:rPr lang="en-US" sz="2000" dirty="0" smtClean="0">
                <a:solidFill>
                  <a:srgbClr val="B44601"/>
                </a:solidFill>
                <a:latin typeface="Roboto Light"/>
                <a:ea typeface="Roboto Light"/>
                <a:cs typeface="Roboto Light"/>
                <a:sym typeface="Roboto Light"/>
              </a:rPr>
              <a:t> </a:t>
            </a:r>
            <a:r>
              <a:rPr lang="en-US" sz="2000" dirty="0" err="1" smtClean="0">
                <a:solidFill>
                  <a:srgbClr val="B44601"/>
                </a:solidFill>
                <a:latin typeface="Roboto Light"/>
                <a:ea typeface="Roboto Light"/>
                <a:cs typeface="Roboto Light"/>
                <a:sym typeface="Roboto Light"/>
              </a:rPr>
              <a:t>visivamente</a:t>
            </a:r>
            <a:r>
              <a:rPr lang="en-US" sz="2000" dirty="0" smtClean="0">
                <a:solidFill>
                  <a:srgbClr val="B44601"/>
                </a:solidFill>
                <a:latin typeface="Roboto Light"/>
                <a:ea typeface="Roboto Light"/>
                <a:cs typeface="Roboto Light"/>
                <a:sym typeface="Roboto Light"/>
              </a:rPr>
              <a:t> la </a:t>
            </a:r>
            <a:r>
              <a:rPr lang="en-US" sz="2000" dirty="0" err="1" smtClean="0">
                <a:solidFill>
                  <a:srgbClr val="B44601"/>
                </a:solidFill>
                <a:latin typeface="Roboto Light"/>
                <a:ea typeface="Roboto Light"/>
                <a:cs typeface="Roboto Light"/>
                <a:sym typeface="Roboto Light"/>
              </a:rPr>
              <a:t>sanità</a:t>
            </a:r>
            <a:r>
              <a:rPr lang="en-US" sz="2000" dirty="0" smtClean="0">
                <a:solidFill>
                  <a:srgbClr val="B44601"/>
                </a:solidFill>
                <a:latin typeface="Roboto Light"/>
                <a:ea typeface="Roboto Light"/>
                <a:cs typeface="Roboto Light"/>
                <a:sym typeface="Roboto Light"/>
              </a:rPr>
              <a:t> del </a:t>
            </a:r>
            <a:r>
              <a:rPr lang="en-US" sz="2000" dirty="0" err="1" smtClean="0">
                <a:solidFill>
                  <a:srgbClr val="B44601"/>
                </a:solidFill>
                <a:latin typeface="Roboto Light"/>
                <a:ea typeface="Roboto Light"/>
                <a:cs typeface="Roboto Light"/>
                <a:sym typeface="Roboto Light"/>
              </a:rPr>
              <a:t>legno</a:t>
            </a:r>
            <a:r>
              <a:rPr lang="en-US" sz="2000" dirty="0" smtClean="0">
                <a:solidFill>
                  <a:srgbClr val="B44601"/>
                </a:solidFill>
                <a:latin typeface="Roboto Light"/>
                <a:ea typeface="Roboto Light"/>
                <a:cs typeface="Roboto Light"/>
                <a:sym typeface="Roboto Light"/>
              </a:rPr>
              <a:t> del </a:t>
            </a:r>
            <a:r>
              <a:rPr lang="en-US" sz="2000" dirty="0" err="1" smtClean="0">
                <a:solidFill>
                  <a:srgbClr val="B44601"/>
                </a:solidFill>
                <a:latin typeface="Roboto Light"/>
                <a:ea typeface="Roboto Light"/>
                <a:cs typeface="Roboto Light"/>
                <a:sym typeface="Roboto Light"/>
              </a:rPr>
              <a:t>portinneso</a:t>
            </a:r>
            <a:r>
              <a:rPr lang="en-US" sz="2000" dirty="0" smtClean="0">
                <a:solidFill>
                  <a:srgbClr val="B44601"/>
                </a:solidFill>
                <a:latin typeface="Roboto Light"/>
                <a:ea typeface="Roboto Light"/>
                <a:cs typeface="Roboto Light"/>
                <a:sym typeface="Roboto Light"/>
              </a:rPr>
              <a:t>.</a:t>
            </a:r>
            <a:endParaRPr lang="en-US" sz="2000" dirty="0">
              <a:solidFill>
                <a:srgbClr val="B44601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0" marR="0" lvl="0" indent="0" algn="l" rtl="0">
              <a:spcBef>
                <a:spcPts val="0"/>
              </a:spcBef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38" name="Shape 33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8775" y="4329700"/>
            <a:ext cx="3240000" cy="21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9" name="Shape 33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545225" y="4329700"/>
            <a:ext cx="3240000" cy="216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Shape 344"/>
          <p:cNvSpPr txBox="1"/>
          <p:nvPr/>
        </p:nvSpPr>
        <p:spPr>
          <a:xfrm>
            <a:off x="341193" y="382137"/>
            <a:ext cx="6687402" cy="7078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4000">
                <a:solidFill>
                  <a:srgbClr val="8AAB00"/>
                </a:solidFill>
                <a:latin typeface="Roboto Light"/>
                <a:ea typeface="Roboto Light"/>
                <a:cs typeface="Roboto Light"/>
                <a:sym typeface="Roboto Light"/>
              </a:rPr>
              <a:t>Malattie del Legno della Vite</a:t>
            </a:r>
          </a:p>
        </p:txBody>
      </p:sp>
      <p:cxnSp>
        <p:nvCxnSpPr>
          <p:cNvPr id="345" name="Shape 345"/>
          <p:cNvCxnSpPr/>
          <p:nvPr/>
        </p:nvCxnSpPr>
        <p:spPr>
          <a:xfrm>
            <a:off x="341193" y="518614"/>
            <a:ext cx="0" cy="1043999"/>
          </a:xfrm>
          <a:prstGeom prst="straightConnector1">
            <a:avLst/>
          </a:prstGeom>
          <a:noFill/>
          <a:ln w="38100" cap="flat" cmpd="sng">
            <a:solidFill>
              <a:srgbClr val="B4460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346" name="Shape 346"/>
          <p:cNvSpPr txBox="1"/>
          <p:nvPr/>
        </p:nvSpPr>
        <p:spPr>
          <a:xfrm>
            <a:off x="491318" y="1090023"/>
            <a:ext cx="5377217" cy="46166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2400">
                <a:solidFill>
                  <a:srgbClr val="BDC901"/>
                </a:solidFill>
                <a:latin typeface="Roboto Light"/>
                <a:ea typeface="Roboto Light"/>
                <a:cs typeface="Roboto Light"/>
                <a:sym typeface="Roboto Light"/>
              </a:rPr>
              <a:t>Sovrainnesto</a:t>
            </a:r>
          </a:p>
        </p:txBody>
      </p:sp>
      <p:sp>
        <p:nvSpPr>
          <p:cNvPr id="347" name="Shape 347"/>
          <p:cNvSpPr txBox="1"/>
          <p:nvPr/>
        </p:nvSpPr>
        <p:spPr>
          <a:xfrm>
            <a:off x="3859208" y="3418115"/>
            <a:ext cx="5043599" cy="147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buSzPct val="25000"/>
              <a:buNone/>
            </a:pPr>
            <a:r>
              <a:rPr lang="en-US" sz="2000">
                <a:solidFill>
                  <a:srgbClr val="B44601"/>
                </a:solidFill>
                <a:latin typeface="Roboto Light"/>
                <a:ea typeface="Roboto Light"/>
                <a:cs typeface="Roboto Light"/>
                <a:sym typeface="Roboto Light"/>
              </a:rPr>
              <a:t>Questa tecnica dà </a:t>
            </a:r>
            <a:r>
              <a:rPr lang="en-US" sz="2000">
                <a:solidFill>
                  <a:srgbClr val="8AAB00"/>
                </a:solidFill>
                <a:latin typeface="Roboto Light"/>
                <a:ea typeface="Roboto Light"/>
                <a:cs typeface="Roboto Light"/>
                <a:sym typeface="Roboto Light"/>
              </a:rPr>
              <a:t>buoni risultati </a:t>
            </a:r>
            <a:r>
              <a:rPr lang="en-US" sz="2000">
                <a:solidFill>
                  <a:srgbClr val="B44601"/>
                </a:solidFill>
                <a:latin typeface="Roboto Light"/>
                <a:ea typeface="Roboto Light"/>
                <a:cs typeface="Roboto Light"/>
                <a:sym typeface="Roboto Light"/>
              </a:rPr>
              <a:t>e non richiede alcun tipo di attrezzature specifiche, come unico difetto ha la caratteristica di </a:t>
            </a:r>
            <a:r>
              <a:rPr lang="en-US" sz="2000">
                <a:solidFill>
                  <a:srgbClr val="8AAB00"/>
                </a:solidFill>
                <a:latin typeface="Roboto Light"/>
                <a:ea typeface="Roboto Light"/>
                <a:cs typeface="Roboto Light"/>
                <a:sym typeface="Roboto Light"/>
              </a:rPr>
              <a:t>richiedere molto tempo</a:t>
            </a:r>
            <a:r>
              <a:rPr lang="en-US" sz="2000">
                <a:solidFill>
                  <a:srgbClr val="B44601"/>
                </a:solidFill>
                <a:latin typeface="Roboto Light"/>
                <a:ea typeface="Roboto Light"/>
                <a:cs typeface="Roboto Light"/>
                <a:sym typeface="Roboto Light"/>
              </a:rPr>
              <a:t>.</a:t>
            </a:r>
          </a:p>
        </p:txBody>
      </p:sp>
      <p:pic>
        <p:nvPicPr>
          <p:cNvPr id="348" name="Shape 34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9769" y="2536780"/>
            <a:ext cx="3240000" cy="3240000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Shape 353"/>
          <p:cNvSpPr txBox="1"/>
          <p:nvPr/>
        </p:nvSpPr>
        <p:spPr>
          <a:xfrm>
            <a:off x="341193" y="382137"/>
            <a:ext cx="6687402" cy="7078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4000">
                <a:solidFill>
                  <a:srgbClr val="8AAB00"/>
                </a:solidFill>
                <a:latin typeface="Roboto Light"/>
                <a:ea typeface="Roboto Light"/>
                <a:cs typeface="Roboto Light"/>
                <a:sym typeface="Roboto Light"/>
              </a:rPr>
              <a:t>Malattie del Legno della Vite</a:t>
            </a:r>
          </a:p>
        </p:txBody>
      </p:sp>
      <p:cxnSp>
        <p:nvCxnSpPr>
          <p:cNvPr id="354" name="Shape 354"/>
          <p:cNvCxnSpPr/>
          <p:nvPr/>
        </p:nvCxnSpPr>
        <p:spPr>
          <a:xfrm>
            <a:off x="341193" y="518614"/>
            <a:ext cx="0" cy="1043999"/>
          </a:xfrm>
          <a:prstGeom prst="straightConnector1">
            <a:avLst/>
          </a:prstGeom>
          <a:noFill/>
          <a:ln w="38100" cap="flat" cmpd="sng">
            <a:solidFill>
              <a:srgbClr val="B4460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355" name="Shape 355"/>
          <p:cNvSpPr txBox="1"/>
          <p:nvPr/>
        </p:nvSpPr>
        <p:spPr>
          <a:xfrm>
            <a:off x="491318" y="1090023"/>
            <a:ext cx="5377217" cy="46166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2400">
                <a:solidFill>
                  <a:srgbClr val="BDC901"/>
                </a:solidFill>
                <a:latin typeface="Roboto Light"/>
                <a:ea typeface="Roboto Light"/>
                <a:cs typeface="Roboto Light"/>
                <a:sym typeface="Roboto Light"/>
              </a:rPr>
              <a:t>Rinnovo Tempestivo del Tronco </a:t>
            </a:r>
          </a:p>
        </p:txBody>
      </p:sp>
      <p:sp>
        <p:nvSpPr>
          <p:cNvPr id="356" name="Shape 356"/>
          <p:cNvSpPr txBox="1"/>
          <p:nvPr/>
        </p:nvSpPr>
        <p:spPr>
          <a:xfrm>
            <a:off x="3898450" y="2444524"/>
            <a:ext cx="5057700" cy="3575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buSzPct val="25000"/>
              <a:buNone/>
            </a:pPr>
            <a:r>
              <a:rPr lang="en-US" sz="2000" dirty="0">
                <a:solidFill>
                  <a:srgbClr val="B44601"/>
                </a:solidFill>
                <a:latin typeface="Roboto Light"/>
                <a:ea typeface="Roboto Light"/>
                <a:cs typeface="Roboto Light"/>
                <a:sym typeface="Roboto Light"/>
              </a:rPr>
              <a:t>Il </a:t>
            </a:r>
            <a:r>
              <a:rPr lang="en-US" sz="2000" dirty="0" err="1">
                <a:solidFill>
                  <a:srgbClr val="B44601"/>
                </a:solidFill>
                <a:latin typeface="Roboto Light"/>
                <a:ea typeface="Roboto Light"/>
                <a:cs typeface="Roboto Light"/>
                <a:sym typeface="Roboto Light"/>
              </a:rPr>
              <a:t>Rinnovo</a:t>
            </a:r>
            <a:r>
              <a:rPr lang="en-US" sz="2000" dirty="0">
                <a:solidFill>
                  <a:srgbClr val="B44601"/>
                </a:solidFill>
                <a:latin typeface="Roboto Light"/>
                <a:ea typeface="Roboto Light"/>
                <a:cs typeface="Roboto Light"/>
                <a:sym typeface="Roboto Light"/>
              </a:rPr>
              <a:t> </a:t>
            </a:r>
            <a:r>
              <a:rPr lang="en-US" sz="2000" dirty="0" err="1">
                <a:solidFill>
                  <a:srgbClr val="B44601"/>
                </a:solidFill>
                <a:latin typeface="Roboto Light"/>
                <a:ea typeface="Roboto Light"/>
                <a:cs typeface="Roboto Light"/>
                <a:sym typeface="Roboto Light"/>
              </a:rPr>
              <a:t>Tempestivo</a:t>
            </a:r>
            <a:r>
              <a:rPr lang="en-US" sz="2000" dirty="0">
                <a:solidFill>
                  <a:srgbClr val="B44601"/>
                </a:solidFill>
                <a:latin typeface="Roboto Light"/>
                <a:ea typeface="Roboto Light"/>
                <a:cs typeface="Roboto Light"/>
                <a:sym typeface="Roboto Light"/>
              </a:rPr>
              <a:t> del </a:t>
            </a:r>
            <a:r>
              <a:rPr lang="en-US" sz="2000" dirty="0" err="1">
                <a:solidFill>
                  <a:srgbClr val="B44601"/>
                </a:solidFill>
                <a:latin typeface="Roboto Light"/>
                <a:ea typeface="Roboto Light"/>
                <a:cs typeface="Roboto Light"/>
                <a:sym typeface="Roboto Light"/>
              </a:rPr>
              <a:t>Tronco</a:t>
            </a:r>
            <a:r>
              <a:rPr lang="en-US" sz="2000" dirty="0">
                <a:solidFill>
                  <a:srgbClr val="B44601"/>
                </a:solidFill>
                <a:latin typeface="Roboto Light"/>
                <a:ea typeface="Roboto Light"/>
                <a:cs typeface="Roboto Light"/>
                <a:sym typeface="Roboto Light"/>
              </a:rPr>
              <a:t> è </a:t>
            </a:r>
            <a:r>
              <a:rPr lang="en-US" sz="2000" dirty="0" err="1">
                <a:solidFill>
                  <a:srgbClr val="B44601"/>
                </a:solidFill>
                <a:latin typeface="Roboto Light"/>
                <a:ea typeface="Roboto Light"/>
                <a:cs typeface="Roboto Light"/>
                <a:sym typeface="Roboto Light"/>
              </a:rPr>
              <a:t>una</a:t>
            </a:r>
            <a:r>
              <a:rPr lang="en-US" sz="2000" dirty="0">
                <a:solidFill>
                  <a:srgbClr val="B44601"/>
                </a:solidFill>
                <a:latin typeface="Roboto Light"/>
                <a:ea typeface="Roboto Light"/>
                <a:cs typeface="Roboto Light"/>
                <a:sym typeface="Roboto Light"/>
              </a:rPr>
              <a:t> </a:t>
            </a:r>
            <a:r>
              <a:rPr lang="en-US" sz="2000" dirty="0" err="1">
                <a:solidFill>
                  <a:srgbClr val="B44601"/>
                </a:solidFill>
                <a:latin typeface="Roboto Light"/>
                <a:ea typeface="Roboto Light"/>
                <a:cs typeface="Roboto Light"/>
                <a:sym typeface="Roboto Light"/>
              </a:rPr>
              <a:t>pratica</a:t>
            </a:r>
            <a:r>
              <a:rPr lang="en-US" sz="2000" dirty="0">
                <a:solidFill>
                  <a:srgbClr val="B44601"/>
                </a:solidFill>
                <a:latin typeface="Roboto Light"/>
                <a:ea typeface="Roboto Light"/>
                <a:cs typeface="Roboto Light"/>
                <a:sym typeface="Roboto Light"/>
              </a:rPr>
              <a:t> </a:t>
            </a:r>
            <a:r>
              <a:rPr lang="en-US" sz="2000" dirty="0" err="1">
                <a:solidFill>
                  <a:srgbClr val="B44601"/>
                </a:solidFill>
                <a:latin typeface="Roboto Light"/>
                <a:ea typeface="Roboto Light"/>
                <a:cs typeface="Roboto Light"/>
                <a:sym typeface="Roboto Light"/>
              </a:rPr>
              <a:t>che</a:t>
            </a:r>
            <a:r>
              <a:rPr lang="en-US" sz="2000" dirty="0">
                <a:solidFill>
                  <a:srgbClr val="B44601"/>
                </a:solidFill>
                <a:latin typeface="Roboto Light"/>
                <a:ea typeface="Roboto Light"/>
                <a:cs typeface="Roboto Light"/>
                <a:sym typeface="Roboto Light"/>
              </a:rPr>
              <a:t> </a:t>
            </a:r>
            <a:r>
              <a:rPr lang="en-US" sz="2000" dirty="0" err="1">
                <a:solidFill>
                  <a:srgbClr val="B44601"/>
                </a:solidFill>
                <a:latin typeface="Roboto Light"/>
                <a:ea typeface="Roboto Light"/>
                <a:cs typeface="Roboto Light"/>
                <a:sym typeface="Roboto Light"/>
              </a:rPr>
              <a:t>consiste</a:t>
            </a:r>
            <a:r>
              <a:rPr lang="en-US" sz="2000" dirty="0">
                <a:solidFill>
                  <a:srgbClr val="B44601"/>
                </a:solidFill>
                <a:latin typeface="Roboto Light"/>
                <a:ea typeface="Roboto Light"/>
                <a:cs typeface="Roboto Light"/>
                <a:sym typeface="Roboto Light"/>
              </a:rPr>
              <a:t> </a:t>
            </a:r>
            <a:r>
              <a:rPr lang="en-US" sz="2000" dirty="0" err="1">
                <a:solidFill>
                  <a:srgbClr val="B44601"/>
                </a:solidFill>
                <a:latin typeface="Roboto Light"/>
                <a:ea typeface="Roboto Light"/>
                <a:cs typeface="Roboto Light"/>
                <a:sym typeface="Roboto Light"/>
              </a:rPr>
              <a:t>nel</a:t>
            </a:r>
            <a:r>
              <a:rPr lang="en-US" sz="2000" dirty="0">
                <a:solidFill>
                  <a:srgbClr val="B44601"/>
                </a:solidFill>
                <a:latin typeface="Roboto Light"/>
                <a:ea typeface="Roboto Light"/>
                <a:cs typeface="Roboto Light"/>
                <a:sym typeface="Roboto Light"/>
              </a:rPr>
              <a:t> </a:t>
            </a:r>
            <a:r>
              <a:rPr lang="en-US" sz="2000" dirty="0" err="1" smtClean="0">
                <a:solidFill>
                  <a:srgbClr val="8AAB00"/>
                </a:solidFill>
                <a:latin typeface="Roboto Light"/>
                <a:ea typeface="Roboto Light"/>
                <a:cs typeface="Roboto Light"/>
                <a:sym typeface="Roboto Light"/>
              </a:rPr>
              <a:t>rimpiazzo</a:t>
            </a:r>
            <a:r>
              <a:rPr lang="en-US" sz="2000" dirty="0" smtClean="0">
                <a:solidFill>
                  <a:srgbClr val="8AAB00"/>
                </a:solidFill>
                <a:latin typeface="Roboto Light"/>
                <a:ea typeface="Roboto Light"/>
                <a:cs typeface="Roboto Light"/>
                <a:sym typeface="Roboto Light"/>
              </a:rPr>
              <a:t> del </a:t>
            </a:r>
            <a:r>
              <a:rPr lang="en-US" sz="2000" dirty="0" err="1" smtClean="0">
                <a:solidFill>
                  <a:srgbClr val="8AAB00"/>
                </a:solidFill>
                <a:latin typeface="Roboto Light"/>
                <a:ea typeface="Roboto Light"/>
                <a:cs typeface="Roboto Light"/>
                <a:sym typeface="Roboto Light"/>
              </a:rPr>
              <a:t>fusto</a:t>
            </a:r>
            <a:r>
              <a:rPr lang="en-US" sz="2000" dirty="0" smtClean="0">
                <a:solidFill>
                  <a:srgbClr val="8AAB00"/>
                </a:solidFill>
                <a:latin typeface="Roboto Light"/>
                <a:ea typeface="Roboto Light"/>
                <a:cs typeface="Roboto Light"/>
                <a:sym typeface="Roboto Light"/>
              </a:rPr>
              <a:t> con </a:t>
            </a:r>
            <a:r>
              <a:rPr lang="en-US" sz="2000" dirty="0">
                <a:solidFill>
                  <a:srgbClr val="8AAB00"/>
                </a:solidFill>
                <a:latin typeface="Roboto Light"/>
                <a:ea typeface="Roboto Light"/>
                <a:cs typeface="Roboto Light"/>
                <a:sym typeface="Roboto Light"/>
              </a:rPr>
              <a:t>un </a:t>
            </a:r>
            <a:r>
              <a:rPr lang="en-US" sz="2000" dirty="0" err="1" smtClean="0">
                <a:solidFill>
                  <a:srgbClr val="8AAB00"/>
                </a:solidFill>
                <a:latin typeface="Roboto Light"/>
                <a:ea typeface="Roboto Light"/>
                <a:cs typeface="Roboto Light"/>
                <a:sym typeface="Roboto Light"/>
              </a:rPr>
              <a:t>nuovo</a:t>
            </a:r>
            <a:r>
              <a:rPr lang="en-US" sz="2000" dirty="0" smtClean="0">
                <a:solidFill>
                  <a:srgbClr val="8AAB00"/>
                </a:solidFill>
                <a:latin typeface="Roboto Light"/>
                <a:ea typeface="Roboto Light"/>
                <a:cs typeface="Roboto Light"/>
                <a:sym typeface="Roboto Light"/>
              </a:rPr>
              <a:t> </a:t>
            </a:r>
            <a:r>
              <a:rPr lang="en-US" sz="2000" dirty="0" err="1" smtClean="0">
                <a:solidFill>
                  <a:srgbClr val="8AAB00"/>
                </a:solidFill>
                <a:latin typeface="Roboto Light"/>
                <a:ea typeface="Roboto Light"/>
                <a:cs typeface="Roboto Light"/>
                <a:sym typeface="Roboto Light"/>
              </a:rPr>
              <a:t>pollone</a:t>
            </a:r>
            <a:r>
              <a:rPr lang="en-US" sz="2000" dirty="0" smtClean="0">
                <a:solidFill>
                  <a:srgbClr val="B44601"/>
                </a:solidFill>
                <a:latin typeface="Roboto Light"/>
                <a:ea typeface="Roboto Light"/>
                <a:cs typeface="Roboto Light"/>
                <a:sym typeface="Roboto Light"/>
              </a:rPr>
              <a:t>.</a:t>
            </a:r>
            <a:endParaRPr lang="en-US" sz="2000" dirty="0">
              <a:solidFill>
                <a:srgbClr val="B44601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buSzPct val="25000"/>
              <a:buNone/>
            </a:pPr>
            <a:r>
              <a:rPr lang="en-US" sz="2000" dirty="0">
                <a:solidFill>
                  <a:srgbClr val="B44601"/>
                </a:solidFill>
                <a:latin typeface="Roboto Light"/>
                <a:ea typeface="Roboto Light"/>
                <a:cs typeface="Roboto Light"/>
                <a:sym typeface="Roboto Light"/>
              </a:rPr>
              <a:t>Questa </a:t>
            </a:r>
            <a:r>
              <a:rPr lang="en-US" sz="2000" dirty="0" err="1">
                <a:solidFill>
                  <a:srgbClr val="B44601"/>
                </a:solidFill>
                <a:latin typeface="Roboto Light"/>
                <a:ea typeface="Roboto Light"/>
                <a:cs typeface="Roboto Light"/>
                <a:sym typeface="Roboto Light"/>
              </a:rPr>
              <a:t>tecnica</a:t>
            </a:r>
            <a:r>
              <a:rPr lang="en-US" sz="2000" dirty="0">
                <a:solidFill>
                  <a:srgbClr val="B44601"/>
                </a:solidFill>
                <a:latin typeface="Roboto Light"/>
                <a:ea typeface="Roboto Light"/>
                <a:cs typeface="Roboto Light"/>
                <a:sym typeface="Roboto Light"/>
              </a:rPr>
              <a:t> </a:t>
            </a:r>
            <a:r>
              <a:rPr lang="en-US" sz="2000" dirty="0" err="1">
                <a:solidFill>
                  <a:srgbClr val="B44601"/>
                </a:solidFill>
                <a:latin typeface="Roboto Light"/>
                <a:ea typeface="Roboto Light"/>
                <a:cs typeface="Roboto Light"/>
                <a:sym typeface="Roboto Light"/>
              </a:rPr>
              <a:t>si</a:t>
            </a:r>
            <a:r>
              <a:rPr lang="en-US" sz="2000" dirty="0">
                <a:solidFill>
                  <a:srgbClr val="B44601"/>
                </a:solidFill>
                <a:latin typeface="Roboto Light"/>
                <a:ea typeface="Roboto Light"/>
                <a:cs typeface="Roboto Light"/>
                <a:sym typeface="Roboto Light"/>
              </a:rPr>
              <a:t> è </a:t>
            </a:r>
            <a:r>
              <a:rPr lang="en-US" sz="2000" dirty="0" err="1">
                <a:solidFill>
                  <a:srgbClr val="B44601"/>
                </a:solidFill>
                <a:latin typeface="Roboto Light"/>
                <a:ea typeface="Roboto Light"/>
                <a:cs typeface="Roboto Light"/>
                <a:sym typeface="Roboto Light"/>
              </a:rPr>
              <a:t>dimostrata</a:t>
            </a:r>
            <a:r>
              <a:rPr lang="en-US" sz="2000" dirty="0">
                <a:solidFill>
                  <a:srgbClr val="B44601"/>
                </a:solidFill>
                <a:latin typeface="Roboto Light"/>
                <a:ea typeface="Roboto Light"/>
                <a:cs typeface="Roboto Light"/>
                <a:sym typeface="Roboto Light"/>
              </a:rPr>
              <a:t> </a:t>
            </a:r>
            <a:r>
              <a:rPr lang="en-US" sz="2000" dirty="0" err="1">
                <a:solidFill>
                  <a:srgbClr val="B44601"/>
                </a:solidFill>
                <a:latin typeface="Roboto Light"/>
                <a:ea typeface="Roboto Light"/>
                <a:cs typeface="Roboto Light"/>
                <a:sym typeface="Roboto Light"/>
              </a:rPr>
              <a:t>particolarmente</a:t>
            </a:r>
            <a:r>
              <a:rPr lang="en-US" sz="2000" dirty="0">
                <a:solidFill>
                  <a:srgbClr val="B44601"/>
                </a:solidFill>
                <a:latin typeface="Roboto Light"/>
                <a:ea typeface="Roboto Light"/>
                <a:cs typeface="Roboto Light"/>
                <a:sym typeface="Roboto Light"/>
              </a:rPr>
              <a:t> </a:t>
            </a:r>
            <a:r>
              <a:rPr lang="en-US" sz="2000" dirty="0" err="1">
                <a:solidFill>
                  <a:srgbClr val="B44601"/>
                </a:solidFill>
                <a:latin typeface="Roboto Light"/>
                <a:ea typeface="Roboto Light"/>
                <a:cs typeface="Roboto Light"/>
                <a:sym typeface="Roboto Light"/>
              </a:rPr>
              <a:t>efficace</a:t>
            </a:r>
            <a:r>
              <a:rPr lang="en-US" sz="2000" dirty="0">
                <a:solidFill>
                  <a:srgbClr val="B44601"/>
                </a:solidFill>
                <a:latin typeface="Roboto Light"/>
                <a:ea typeface="Roboto Light"/>
                <a:cs typeface="Roboto Light"/>
                <a:sym typeface="Roboto Light"/>
              </a:rPr>
              <a:t> </a:t>
            </a:r>
            <a:r>
              <a:rPr lang="en-US" sz="2000" dirty="0" err="1">
                <a:solidFill>
                  <a:srgbClr val="B44601"/>
                </a:solidFill>
                <a:latin typeface="Roboto Light"/>
                <a:ea typeface="Roboto Light"/>
                <a:cs typeface="Roboto Light"/>
                <a:sym typeface="Roboto Light"/>
              </a:rPr>
              <a:t>contro</a:t>
            </a:r>
            <a:r>
              <a:rPr lang="en-US" sz="2000" dirty="0">
                <a:solidFill>
                  <a:srgbClr val="B44601"/>
                </a:solidFill>
                <a:latin typeface="Roboto Light"/>
                <a:ea typeface="Roboto Light"/>
                <a:cs typeface="Roboto Light"/>
                <a:sym typeface="Roboto Light"/>
              </a:rPr>
              <a:t> </a:t>
            </a:r>
            <a:r>
              <a:rPr lang="en-US" sz="2000" dirty="0" smtClean="0">
                <a:solidFill>
                  <a:srgbClr val="8AAB00"/>
                </a:solidFill>
                <a:latin typeface="Roboto Light"/>
                <a:ea typeface="Roboto Light"/>
                <a:cs typeface="Roboto Light"/>
                <a:sym typeface="Roboto Light"/>
              </a:rPr>
              <a:t>Eutypa</a:t>
            </a:r>
            <a:r>
              <a:rPr lang="en-US" sz="2000" dirty="0" smtClean="0">
                <a:solidFill>
                  <a:srgbClr val="B44601"/>
                </a:solidFill>
                <a:latin typeface="Roboto Light"/>
                <a:ea typeface="Roboto Light"/>
                <a:cs typeface="Roboto Light"/>
                <a:sym typeface="Roboto Light"/>
              </a:rPr>
              <a:t>.</a:t>
            </a:r>
            <a:endParaRPr lang="en-US" sz="2000" dirty="0">
              <a:solidFill>
                <a:srgbClr val="B4460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pic>
        <p:nvPicPr>
          <p:cNvPr id="357" name="Shape 35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5400000">
            <a:off x="14751" y="2888886"/>
            <a:ext cx="3960000" cy="324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Shape 362"/>
          <p:cNvSpPr txBox="1"/>
          <p:nvPr/>
        </p:nvSpPr>
        <p:spPr>
          <a:xfrm>
            <a:off x="341193" y="382137"/>
            <a:ext cx="6687402" cy="7078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4000">
                <a:solidFill>
                  <a:srgbClr val="8AAB00"/>
                </a:solidFill>
                <a:latin typeface="Roboto Light"/>
                <a:ea typeface="Roboto Light"/>
                <a:cs typeface="Roboto Light"/>
                <a:sym typeface="Roboto Light"/>
              </a:rPr>
              <a:t>Malattie del Legno della Vite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4000">
              <a:solidFill>
                <a:srgbClr val="8AAB00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cxnSp>
        <p:nvCxnSpPr>
          <p:cNvPr id="363" name="Shape 363"/>
          <p:cNvCxnSpPr/>
          <p:nvPr/>
        </p:nvCxnSpPr>
        <p:spPr>
          <a:xfrm>
            <a:off x="341193" y="518614"/>
            <a:ext cx="0" cy="1043999"/>
          </a:xfrm>
          <a:prstGeom prst="straightConnector1">
            <a:avLst/>
          </a:prstGeom>
          <a:noFill/>
          <a:ln w="38100" cap="flat" cmpd="sng">
            <a:solidFill>
              <a:srgbClr val="B4460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364" name="Shape 364"/>
          <p:cNvSpPr txBox="1"/>
          <p:nvPr/>
        </p:nvSpPr>
        <p:spPr>
          <a:xfrm>
            <a:off x="491318" y="1090023"/>
            <a:ext cx="5377217" cy="46166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>
                <a:solidFill>
                  <a:srgbClr val="BDC901"/>
                </a:solidFill>
                <a:latin typeface="Roboto Light"/>
                <a:ea typeface="Roboto Light"/>
                <a:cs typeface="Roboto Light"/>
                <a:sym typeface="Roboto Light"/>
              </a:rPr>
              <a:t>Gestione delle viti infette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2400">
              <a:solidFill>
                <a:srgbClr val="BDC90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365" name="Shape 365"/>
          <p:cNvSpPr txBox="1"/>
          <p:nvPr/>
        </p:nvSpPr>
        <p:spPr>
          <a:xfrm>
            <a:off x="241178" y="2331014"/>
            <a:ext cx="8659935" cy="12926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buSzPct val="25000"/>
              <a:buNone/>
            </a:pPr>
            <a:r>
              <a:rPr lang="en-US" sz="2000" dirty="0">
                <a:solidFill>
                  <a:srgbClr val="B44601"/>
                </a:solidFill>
                <a:latin typeface="Roboto Light"/>
                <a:ea typeface="Roboto Light"/>
                <a:cs typeface="Roboto Light"/>
                <a:sym typeface="Roboto Light"/>
              </a:rPr>
              <a:t>La </a:t>
            </a:r>
            <a:r>
              <a:rPr lang="en-US" sz="2000" dirty="0" err="1">
                <a:solidFill>
                  <a:srgbClr val="B44601"/>
                </a:solidFill>
                <a:latin typeface="Roboto Light"/>
                <a:ea typeface="Roboto Light"/>
                <a:cs typeface="Roboto Light"/>
                <a:sym typeface="Roboto Light"/>
              </a:rPr>
              <a:t>Pulizia</a:t>
            </a:r>
            <a:r>
              <a:rPr lang="en-US" sz="2000" dirty="0">
                <a:solidFill>
                  <a:srgbClr val="B44601"/>
                </a:solidFill>
                <a:latin typeface="Roboto Light"/>
                <a:ea typeface="Roboto Light"/>
                <a:cs typeface="Roboto Light"/>
                <a:sym typeface="Roboto Light"/>
              </a:rPr>
              <a:t> del </a:t>
            </a:r>
            <a:r>
              <a:rPr lang="en-US" sz="2000" dirty="0" err="1">
                <a:solidFill>
                  <a:srgbClr val="B44601"/>
                </a:solidFill>
                <a:latin typeface="Roboto Light"/>
                <a:ea typeface="Roboto Light"/>
                <a:cs typeface="Roboto Light"/>
                <a:sym typeface="Roboto Light"/>
              </a:rPr>
              <a:t>Tronco</a:t>
            </a:r>
            <a:r>
              <a:rPr lang="en-US" sz="2000" dirty="0">
                <a:solidFill>
                  <a:srgbClr val="B44601"/>
                </a:solidFill>
                <a:latin typeface="Roboto Light"/>
                <a:ea typeface="Roboto Light"/>
                <a:cs typeface="Roboto Light"/>
                <a:sym typeface="Roboto Light"/>
              </a:rPr>
              <a:t>, </a:t>
            </a:r>
            <a:r>
              <a:rPr lang="en-US" sz="2000" dirty="0" err="1">
                <a:solidFill>
                  <a:srgbClr val="B44601"/>
                </a:solidFill>
                <a:latin typeface="Roboto Light"/>
                <a:ea typeface="Roboto Light"/>
                <a:cs typeface="Roboto Light"/>
                <a:sym typeface="Roboto Light"/>
              </a:rPr>
              <a:t>il</a:t>
            </a:r>
            <a:r>
              <a:rPr lang="en-US" sz="2000" dirty="0">
                <a:solidFill>
                  <a:srgbClr val="B44601"/>
                </a:solidFill>
                <a:latin typeface="Roboto Light"/>
                <a:ea typeface="Roboto Light"/>
                <a:cs typeface="Roboto Light"/>
                <a:sym typeface="Roboto Light"/>
              </a:rPr>
              <a:t> </a:t>
            </a:r>
            <a:r>
              <a:rPr lang="en-US" sz="2000" dirty="0" err="1">
                <a:solidFill>
                  <a:srgbClr val="B44601"/>
                </a:solidFill>
                <a:latin typeface="Roboto Light"/>
                <a:ea typeface="Roboto Light"/>
                <a:cs typeface="Roboto Light"/>
                <a:sym typeface="Roboto Light"/>
              </a:rPr>
              <a:t>Sovrainnesto</a:t>
            </a:r>
            <a:r>
              <a:rPr lang="en-US" sz="2000" dirty="0">
                <a:solidFill>
                  <a:srgbClr val="B44601"/>
                </a:solidFill>
                <a:latin typeface="Roboto Light"/>
                <a:ea typeface="Roboto Light"/>
                <a:cs typeface="Roboto Light"/>
                <a:sym typeface="Roboto Light"/>
              </a:rPr>
              <a:t> e </a:t>
            </a:r>
            <a:r>
              <a:rPr lang="en-US" sz="2000" dirty="0" err="1">
                <a:solidFill>
                  <a:srgbClr val="B44601"/>
                </a:solidFill>
                <a:latin typeface="Roboto Light"/>
                <a:ea typeface="Roboto Light"/>
                <a:cs typeface="Roboto Light"/>
                <a:sym typeface="Roboto Light"/>
              </a:rPr>
              <a:t>il</a:t>
            </a:r>
            <a:r>
              <a:rPr lang="en-US" sz="2000" dirty="0">
                <a:solidFill>
                  <a:srgbClr val="B44601"/>
                </a:solidFill>
                <a:latin typeface="Roboto Light"/>
                <a:ea typeface="Roboto Light"/>
                <a:cs typeface="Roboto Light"/>
                <a:sym typeface="Roboto Light"/>
              </a:rPr>
              <a:t> </a:t>
            </a:r>
            <a:r>
              <a:rPr lang="en-US" sz="2000" dirty="0" err="1">
                <a:solidFill>
                  <a:srgbClr val="B44601"/>
                </a:solidFill>
                <a:latin typeface="Roboto Light"/>
                <a:ea typeface="Roboto Light"/>
                <a:cs typeface="Roboto Light"/>
                <a:sym typeface="Roboto Light"/>
              </a:rPr>
              <a:t>Rinnovo</a:t>
            </a:r>
            <a:r>
              <a:rPr lang="en-US" sz="2000" dirty="0">
                <a:solidFill>
                  <a:srgbClr val="B44601"/>
                </a:solidFill>
                <a:latin typeface="Roboto Light"/>
                <a:ea typeface="Roboto Light"/>
                <a:cs typeface="Roboto Light"/>
                <a:sym typeface="Roboto Light"/>
              </a:rPr>
              <a:t> </a:t>
            </a:r>
            <a:r>
              <a:rPr lang="en-US" sz="2000" dirty="0" err="1">
                <a:solidFill>
                  <a:srgbClr val="B44601"/>
                </a:solidFill>
                <a:latin typeface="Roboto Light"/>
                <a:ea typeface="Roboto Light"/>
                <a:cs typeface="Roboto Light"/>
                <a:sym typeface="Roboto Light"/>
              </a:rPr>
              <a:t>Tempestivo</a:t>
            </a:r>
            <a:r>
              <a:rPr lang="en-US" sz="2000" dirty="0">
                <a:solidFill>
                  <a:srgbClr val="B44601"/>
                </a:solidFill>
                <a:latin typeface="Roboto Light"/>
                <a:ea typeface="Roboto Light"/>
                <a:cs typeface="Roboto Light"/>
                <a:sym typeface="Roboto Light"/>
              </a:rPr>
              <a:t> del </a:t>
            </a:r>
            <a:r>
              <a:rPr lang="en-US" sz="2000" dirty="0" err="1">
                <a:solidFill>
                  <a:srgbClr val="B44601"/>
                </a:solidFill>
                <a:latin typeface="Roboto Light"/>
                <a:ea typeface="Roboto Light"/>
                <a:cs typeface="Roboto Light"/>
                <a:sym typeface="Roboto Light"/>
              </a:rPr>
              <a:t>Tronco</a:t>
            </a:r>
            <a:r>
              <a:rPr lang="en-US" sz="2000" dirty="0">
                <a:solidFill>
                  <a:srgbClr val="B44601"/>
                </a:solidFill>
                <a:latin typeface="Roboto Light"/>
                <a:ea typeface="Roboto Light"/>
                <a:cs typeface="Roboto Light"/>
                <a:sym typeface="Roboto Light"/>
              </a:rPr>
              <a:t> </a:t>
            </a:r>
            <a:r>
              <a:rPr lang="en-US" sz="2000" dirty="0" err="1" smtClean="0">
                <a:solidFill>
                  <a:srgbClr val="B44601"/>
                </a:solidFill>
                <a:latin typeface="Roboto Light"/>
                <a:ea typeface="Roboto Light"/>
                <a:cs typeface="Roboto Light"/>
                <a:sym typeface="Roboto Light"/>
              </a:rPr>
              <a:t>possono</a:t>
            </a:r>
            <a:r>
              <a:rPr lang="en-US" sz="2000" dirty="0" smtClean="0">
                <a:solidFill>
                  <a:srgbClr val="B44601"/>
                </a:solidFill>
                <a:latin typeface="Roboto Light"/>
                <a:ea typeface="Roboto Light"/>
                <a:cs typeface="Roboto Light"/>
                <a:sym typeface="Roboto Light"/>
              </a:rPr>
              <a:t> </a:t>
            </a:r>
            <a:r>
              <a:rPr lang="en-US" sz="2000" dirty="0" err="1" smtClean="0">
                <a:solidFill>
                  <a:srgbClr val="B44601"/>
                </a:solidFill>
                <a:latin typeface="Roboto Light"/>
                <a:ea typeface="Roboto Light"/>
                <a:cs typeface="Roboto Light"/>
                <a:sym typeface="Roboto Light"/>
              </a:rPr>
              <a:t>essere</a:t>
            </a:r>
            <a:r>
              <a:rPr lang="en-US" sz="2000" dirty="0" smtClean="0">
                <a:solidFill>
                  <a:srgbClr val="B44601"/>
                </a:solidFill>
                <a:latin typeface="Roboto Light"/>
                <a:ea typeface="Roboto Light"/>
                <a:cs typeface="Roboto Light"/>
                <a:sym typeface="Roboto Light"/>
              </a:rPr>
              <a:t> </a:t>
            </a:r>
            <a:r>
              <a:rPr lang="en-US" sz="2000" dirty="0" err="1" smtClean="0">
                <a:solidFill>
                  <a:srgbClr val="B44601"/>
                </a:solidFill>
                <a:latin typeface="Roboto Light"/>
                <a:ea typeface="Roboto Light"/>
                <a:cs typeface="Roboto Light"/>
                <a:sym typeface="Roboto Light"/>
              </a:rPr>
              <a:t>efficaci</a:t>
            </a:r>
            <a:r>
              <a:rPr lang="en-US" sz="2000" dirty="0" smtClean="0">
                <a:solidFill>
                  <a:srgbClr val="B44601"/>
                </a:solidFill>
                <a:latin typeface="Roboto Light"/>
                <a:ea typeface="Roboto Light"/>
                <a:cs typeface="Roboto Light"/>
                <a:sym typeface="Roboto Light"/>
              </a:rPr>
              <a:t> </a:t>
            </a:r>
            <a:r>
              <a:rPr lang="en-US" sz="2000" dirty="0" err="1">
                <a:solidFill>
                  <a:srgbClr val="B44601"/>
                </a:solidFill>
                <a:latin typeface="Roboto Light"/>
                <a:ea typeface="Roboto Light"/>
                <a:cs typeface="Roboto Light"/>
                <a:sym typeface="Roboto Light"/>
              </a:rPr>
              <a:t>nel</a:t>
            </a:r>
            <a:r>
              <a:rPr lang="en-US" sz="2000" dirty="0">
                <a:solidFill>
                  <a:srgbClr val="B44601"/>
                </a:solidFill>
                <a:latin typeface="Roboto Light"/>
                <a:ea typeface="Roboto Light"/>
                <a:cs typeface="Roboto Light"/>
                <a:sym typeface="Roboto Light"/>
              </a:rPr>
              <a:t> </a:t>
            </a:r>
            <a:r>
              <a:rPr lang="en-US" sz="2000" dirty="0" err="1">
                <a:solidFill>
                  <a:srgbClr val="B44601"/>
                </a:solidFill>
                <a:latin typeface="Roboto Light"/>
                <a:ea typeface="Roboto Light"/>
                <a:cs typeface="Roboto Light"/>
                <a:sym typeface="Roboto Light"/>
              </a:rPr>
              <a:t>contrastare</a:t>
            </a:r>
            <a:r>
              <a:rPr lang="en-US" sz="2000" dirty="0">
                <a:solidFill>
                  <a:srgbClr val="B44601"/>
                </a:solidFill>
                <a:latin typeface="Roboto Light"/>
                <a:ea typeface="Roboto Light"/>
                <a:cs typeface="Roboto Light"/>
                <a:sym typeface="Roboto Light"/>
              </a:rPr>
              <a:t> la </a:t>
            </a:r>
            <a:r>
              <a:rPr lang="en-US" sz="2000" dirty="0" err="1">
                <a:solidFill>
                  <a:srgbClr val="B44601"/>
                </a:solidFill>
                <a:latin typeface="Roboto Light"/>
                <a:ea typeface="Roboto Light"/>
                <a:cs typeface="Roboto Light"/>
                <a:sym typeface="Roboto Light"/>
              </a:rPr>
              <a:t>malattia</a:t>
            </a:r>
            <a:r>
              <a:rPr lang="en-US" sz="2000" dirty="0">
                <a:solidFill>
                  <a:srgbClr val="B44601"/>
                </a:solidFill>
                <a:latin typeface="Roboto Light"/>
                <a:ea typeface="Roboto Light"/>
                <a:cs typeface="Roboto Light"/>
                <a:sym typeface="Roboto Light"/>
              </a:rPr>
              <a:t> solo </a:t>
            </a:r>
            <a:r>
              <a:rPr lang="en-US" sz="2000" dirty="0" err="1">
                <a:solidFill>
                  <a:srgbClr val="B44601"/>
                </a:solidFill>
                <a:latin typeface="Roboto Light"/>
                <a:ea typeface="Roboto Light"/>
                <a:cs typeface="Roboto Light"/>
                <a:sym typeface="Roboto Light"/>
              </a:rPr>
              <a:t>quando</a:t>
            </a:r>
            <a:r>
              <a:rPr lang="en-US" sz="2000" dirty="0">
                <a:solidFill>
                  <a:srgbClr val="B44601"/>
                </a:solidFill>
                <a:latin typeface="Roboto Light"/>
                <a:ea typeface="Roboto Light"/>
                <a:cs typeface="Roboto Light"/>
                <a:sym typeface="Roboto Light"/>
              </a:rPr>
              <a:t> </a:t>
            </a:r>
            <a:r>
              <a:rPr lang="en-US" sz="2000" dirty="0" err="1">
                <a:solidFill>
                  <a:srgbClr val="8AAB00"/>
                </a:solidFill>
                <a:latin typeface="Roboto Light"/>
                <a:ea typeface="Roboto Light"/>
                <a:cs typeface="Roboto Light"/>
                <a:sym typeface="Roboto Light"/>
              </a:rPr>
              <a:t>l’infezione</a:t>
            </a:r>
            <a:r>
              <a:rPr lang="en-US" sz="2000" dirty="0">
                <a:solidFill>
                  <a:srgbClr val="8AAB00"/>
                </a:solidFill>
                <a:latin typeface="Roboto Light"/>
                <a:ea typeface="Roboto Light"/>
                <a:cs typeface="Roboto Light"/>
                <a:sym typeface="Roboto Light"/>
              </a:rPr>
              <a:t> non ha </a:t>
            </a:r>
            <a:r>
              <a:rPr lang="en-US" sz="2000" dirty="0" err="1">
                <a:solidFill>
                  <a:srgbClr val="8AAB00"/>
                </a:solidFill>
                <a:latin typeface="Roboto Light"/>
                <a:ea typeface="Roboto Light"/>
                <a:cs typeface="Roboto Light"/>
                <a:sym typeface="Roboto Light"/>
              </a:rPr>
              <a:t>ancora</a:t>
            </a:r>
            <a:r>
              <a:rPr lang="en-US" sz="2000" dirty="0">
                <a:solidFill>
                  <a:srgbClr val="8AAB00"/>
                </a:solidFill>
                <a:latin typeface="Roboto Light"/>
                <a:ea typeface="Roboto Light"/>
                <a:cs typeface="Roboto Light"/>
                <a:sym typeface="Roboto Light"/>
              </a:rPr>
              <a:t> </a:t>
            </a:r>
            <a:r>
              <a:rPr lang="en-US" sz="2000" dirty="0" err="1">
                <a:solidFill>
                  <a:srgbClr val="8AAB00"/>
                </a:solidFill>
                <a:latin typeface="Roboto Light"/>
                <a:ea typeface="Roboto Light"/>
                <a:cs typeface="Roboto Light"/>
                <a:sym typeface="Roboto Light"/>
              </a:rPr>
              <a:t>raggiunto</a:t>
            </a:r>
            <a:r>
              <a:rPr lang="en-US" sz="2000" dirty="0">
                <a:solidFill>
                  <a:srgbClr val="8AAB00"/>
                </a:solidFill>
                <a:latin typeface="Roboto Light"/>
                <a:ea typeface="Roboto Light"/>
                <a:cs typeface="Roboto Light"/>
                <a:sym typeface="Roboto Light"/>
              </a:rPr>
              <a:t> </a:t>
            </a:r>
            <a:r>
              <a:rPr lang="en-US" sz="2000" dirty="0" err="1">
                <a:solidFill>
                  <a:srgbClr val="8AAB00"/>
                </a:solidFill>
                <a:latin typeface="Roboto Light"/>
                <a:ea typeface="Roboto Light"/>
                <a:cs typeface="Roboto Light"/>
                <a:sym typeface="Roboto Light"/>
              </a:rPr>
              <a:t>il</a:t>
            </a:r>
            <a:r>
              <a:rPr lang="en-US" sz="2000" dirty="0">
                <a:solidFill>
                  <a:srgbClr val="8AAB00"/>
                </a:solidFill>
                <a:latin typeface="Roboto Light"/>
                <a:ea typeface="Roboto Light"/>
                <a:cs typeface="Roboto Light"/>
                <a:sym typeface="Roboto Light"/>
              </a:rPr>
              <a:t> </a:t>
            </a:r>
            <a:r>
              <a:rPr lang="en-US" sz="2000" dirty="0" err="1">
                <a:solidFill>
                  <a:srgbClr val="8AAB00"/>
                </a:solidFill>
                <a:latin typeface="Roboto Light"/>
                <a:ea typeface="Roboto Light"/>
                <a:cs typeface="Roboto Light"/>
                <a:sym typeface="Roboto Light"/>
              </a:rPr>
              <a:t>sistema</a:t>
            </a:r>
            <a:r>
              <a:rPr lang="en-US" sz="2000" dirty="0">
                <a:solidFill>
                  <a:srgbClr val="8AAB00"/>
                </a:solidFill>
                <a:latin typeface="Roboto Light"/>
                <a:ea typeface="Roboto Light"/>
                <a:cs typeface="Roboto Light"/>
                <a:sym typeface="Roboto Light"/>
              </a:rPr>
              <a:t> </a:t>
            </a:r>
            <a:r>
              <a:rPr lang="en-US" sz="2000" dirty="0" err="1">
                <a:solidFill>
                  <a:srgbClr val="8AAB00"/>
                </a:solidFill>
                <a:latin typeface="Roboto Light"/>
                <a:ea typeface="Roboto Light"/>
                <a:cs typeface="Roboto Light"/>
                <a:sym typeface="Roboto Light"/>
              </a:rPr>
              <a:t>radicale</a:t>
            </a:r>
            <a:r>
              <a:rPr lang="en-US" sz="2000" dirty="0">
                <a:solidFill>
                  <a:srgbClr val="B44601"/>
                </a:solidFill>
                <a:latin typeface="Roboto Light"/>
                <a:ea typeface="Roboto Light"/>
                <a:cs typeface="Roboto Light"/>
                <a:sym typeface="Roboto Light"/>
              </a:rPr>
              <a:t>.</a:t>
            </a:r>
          </a:p>
        </p:txBody>
      </p:sp>
      <p:pic>
        <p:nvPicPr>
          <p:cNvPr id="366" name="Shape 366"/>
          <p:cNvPicPr preferRelativeResize="0"/>
          <p:nvPr/>
        </p:nvPicPr>
        <p:blipFill rotWithShape="1">
          <a:blip r:embed="rId3">
            <a:alphaModFix/>
          </a:blip>
          <a:srcRect r="-149"/>
          <a:stretch/>
        </p:blipFill>
        <p:spPr>
          <a:xfrm>
            <a:off x="2515992" y="4071939"/>
            <a:ext cx="6311242" cy="2628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Shape 371"/>
          <p:cNvSpPr txBox="1"/>
          <p:nvPr/>
        </p:nvSpPr>
        <p:spPr>
          <a:xfrm>
            <a:off x="341193" y="382137"/>
            <a:ext cx="6687402" cy="7078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4000">
                <a:solidFill>
                  <a:srgbClr val="8AAB00"/>
                </a:solidFill>
                <a:latin typeface="Roboto Light"/>
                <a:ea typeface="Roboto Light"/>
                <a:cs typeface="Roboto Light"/>
                <a:sym typeface="Roboto Light"/>
              </a:rPr>
              <a:t>Malattie del Legno della Vite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4000">
              <a:solidFill>
                <a:srgbClr val="8AAB00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cxnSp>
        <p:nvCxnSpPr>
          <p:cNvPr id="372" name="Shape 372"/>
          <p:cNvCxnSpPr/>
          <p:nvPr/>
        </p:nvCxnSpPr>
        <p:spPr>
          <a:xfrm>
            <a:off x="341193" y="518614"/>
            <a:ext cx="0" cy="1043999"/>
          </a:xfrm>
          <a:prstGeom prst="straightConnector1">
            <a:avLst/>
          </a:prstGeom>
          <a:noFill/>
          <a:ln w="38100" cap="flat" cmpd="sng">
            <a:solidFill>
              <a:srgbClr val="B4460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373" name="Shape 373"/>
          <p:cNvSpPr txBox="1"/>
          <p:nvPr/>
        </p:nvSpPr>
        <p:spPr>
          <a:xfrm>
            <a:off x="491318" y="1090023"/>
            <a:ext cx="5377217" cy="46166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>
                <a:solidFill>
                  <a:srgbClr val="BDC901"/>
                </a:solidFill>
                <a:latin typeface="Roboto Light"/>
                <a:ea typeface="Roboto Light"/>
                <a:cs typeface="Roboto Light"/>
                <a:sym typeface="Roboto Light"/>
              </a:rPr>
              <a:t>Gestione delle viti infette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2400">
              <a:solidFill>
                <a:srgbClr val="BDC90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374" name="Shape 374"/>
          <p:cNvSpPr txBox="1"/>
          <p:nvPr/>
        </p:nvSpPr>
        <p:spPr>
          <a:xfrm>
            <a:off x="241178" y="2331014"/>
            <a:ext cx="8688508" cy="12926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buSzPct val="25000"/>
              <a:buNone/>
            </a:pPr>
            <a:r>
              <a:rPr lang="en-US" sz="1950">
                <a:solidFill>
                  <a:srgbClr val="B44601"/>
                </a:solidFill>
                <a:latin typeface="Roboto Light"/>
                <a:ea typeface="Roboto Light"/>
                <a:cs typeface="Roboto Light"/>
                <a:sym typeface="Roboto Light"/>
              </a:rPr>
              <a:t>Altri tre metodi stanno crescendo in popolarità in tempi recenti, ma non dispongono di prove scientifiche a supporto. Verranno spiegate nelle seguenti slide.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75" name="Shape 375"/>
          <p:cNvPicPr preferRelativeResize="0"/>
          <p:nvPr/>
        </p:nvPicPr>
        <p:blipFill rotWithShape="1">
          <a:blip r:embed="rId3">
            <a:alphaModFix/>
          </a:blip>
          <a:srcRect r="-149"/>
          <a:stretch/>
        </p:blipFill>
        <p:spPr>
          <a:xfrm>
            <a:off x="2515992" y="4071939"/>
            <a:ext cx="6311242" cy="2628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/>
          <p:nvPr/>
        </p:nvSpPr>
        <p:spPr>
          <a:xfrm>
            <a:off x="341193" y="382137"/>
            <a:ext cx="6687402" cy="7078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4000">
                <a:solidFill>
                  <a:srgbClr val="8AAB00"/>
                </a:solidFill>
                <a:latin typeface="Roboto Light"/>
                <a:ea typeface="Roboto Light"/>
                <a:cs typeface="Roboto Light"/>
                <a:sym typeface="Roboto Light"/>
              </a:rPr>
              <a:t>Malattie del Legno della Vite</a:t>
            </a:r>
          </a:p>
        </p:txBody>
      </p:sp>
      <p:cxnSp>
        <p:nvCxnSpPr>
          <p:cNvPr id="111" name="Shape 111"/>
          <p:cNvCxnSpPr/>
          <p:nvPr/>
        </p:nvCxnSpPr>
        <p:spPr>
          <a:xfrm>
            <a:off x="341193" y="518614"/>
            <a:ext cx="0" cy="1043999"/>
          </a:xfrm>
          <a:prstGeom prst="straightConnector1">
            <a:avLst/>
          </a:prstGeom>
          <a:noFill/>
          <a:ln w="38100" cap="flat" cmpd="sng">
            <a:solidFill>
              <a:srgbClr val="B4460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112" name="Shape 112"/>
          <p:cNvSpPr txBox="1"/>
          <p:nvPr/>
        </p:nvSpPr>
        <p:spPr>
          <a:xfrm>
            <a:off x="491318" y="1090023"/>
            <a:ext cx="4435522" cy="46166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2400">
                <a:solidFill>
                  <a:srgbClr val="BDC901"/>
                </a:solidFill>
                <a:latin typeface="Roboto Light"/>
                <a:ea typeface="Roboto Light"/>
                <a:cs typeface="Roboto Light"/>
                <a:sym typeface="Roboto Light"/>
              </a:rPr>
              <a:t>Perchè sono importanti?</a:t>
            </a:r>
          </a:p>
        </p:txBody>
      </p:sp>
      <p:pic>
        <p:nvPicPr>
          <p:cNvPr id="113" name="Shape 113"/>
          <p:cNvPicPr preferRelativeResize="0"/>
          <p:nvPr/>
        </p:nvPicPr>
        <p:blipFill rotWithShape="1">
          <a:blip r:embed="rId3">
            <a:alphaModFix/>
          </a:blip>
          <a:srcRect r="-149"/>
          <a:stretch/>
        </p:blipFill>
        <p:spPr>
          <a:xfrm>
            <a:off x="1735291" y="3729039"/>
            <a:ext cx="7100136" cy="2957508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Shape 114"/>
          <p:cNvSpPr txBox="1"/>
          <p:nvPr/>
        </p:nvSpPr>
        <p:spPr>
          <a:xfrm>
            <a:off x="341200" y="1757200"/>
            <a:ext cx="6632700" cy="2024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buSzPct val="25000"/>
              <a:buNone/>
            </a:pPr>
            <a:r>
              <a:rPr lang="en-US" sz="2000" dirty="0">
                <a:solidFill>
                  <a:srgbClr val="B44601"/>
                </a:solidFill>
                <a:latin typeface="Roboto Light"/>
                <a:ea typeface="Roboto Light"/>
                <a:cs typeface="Roboto Light"/>
                <a:sym typeface="Roboto Light"/>
              </a:rPr>
              <a:t>Le GTD </a:t>
            </a:r>
            <a:r>
              <a:rPr lang="en-US" sz="2000" dirty="0" err="1">
                <a:solidFill>
                  <a:srgbClr val="B44601"/>
                </a:solidFill>
                <a:latin typeface="Roboto Light"/>
                <a:ea typeface="Roboto Light"/>
                <a:cs typeface="Roboto Light"/>
                <a:sym typeface="Roboto Light"/>
              </a:rPr>
              <a:t>sono</a:t>
            </a:r>
            <a:r>
              <a:rPr lang="en-US" sz="2000" dirty="0">
                <a:solidFill>
                  <a:srgbClr val="B44601"/>
                </a:solidFill>
                <a:latin typeface="Roboto Light"/>
                <a:ea typeface="Roboto Light"/>
                <a:cs typeface="Roboto Light"/>
                <a:sym typeface="Roboto Light"/>
              </a:rPr>
              <a:t> causa di </a:t>
            </a:r>
            <a:r>
              <a:rPr lang="en-US" sz="2000" dirty="0" err="1">
                <a:solidFill>
                  <a:srgbClr val="B44601"/>
                </a:solidFill>
                <a:latin typeface="Roboto Light"/>
                <a:ea typeface="Roboto Light"/>
                <a:cs typeface="Roboto Light"/>
                <a:sym typeface="Roboto Light"/>
              </a:rPr>
              <a:t>significative</a:t>
            </a:r>
            <a:r>
              <a:rPr lang="en-US" sz="2000" dirty="0">
                <a:solidFill>
                  <a:srgbClr val="B44601"/>
                </a:solidFill>
                <a:latin typeface="Roboto Light"/>
                <a:ea typeface="Roboto Light"/>
                <a:cs typeface="Roboto Light"/>
                <a:sym typeface="Roboto Light"/>
              </a:rPr>
              <a:t> </a:t>
            </a:r>
            <a:r>
              <a:rPr lang="en-US" sz="2000" dirty="0" err="1">
                <a:solidFill>
                  <a:srgbClr val="8AAB00"/>
                </a:solidFill>
                <a:latin typeface="Roboto Light"/>
                <a:ea typeface="Roboto Light"/>
                <a:cs typeface="Roboto Light"/>
                <a:sym typeface="Roboto Light"/>
              </a:rPr>
              <a:t>perdite</a:t>
            </a:r>
            <a:r>
              <a:rPr lang="en-US" sz="2000" dirty="0">
                <a:solidFill>
                  <a:srgbClr val="8AAB00"/>
                </a:solidFill>
                <a:latin typeface="Roboto Light"/>
                <a:ea typeface="Roboto Light"/>
                <a:cs typeface="Roboto Light"/>
                <a:sym typeface="Roboto Light"/>
              </a:rPr>
              <a:t> </a:t>
            </a:r>
            <a:r>
              <a:rPr lang="en-US" sz="2000" dirty="0" err="1">
                <a:solidFill>
                  <a:srgbClr val="8AAB00"/>
                </a:solidFill>
                <a:latin typeface="Roboto Light"/>
                <a:ea typeface="Roboto Light"/>
                <a:cs typeface="Roboto Light"/>
                <a:sym typeface="Roboto Light"/>
              </a:rPr>
              <a:t>economiche</a:t>
            </a:r>
            <a:r>
              <a:rPr lang="en-US" sz="2000" dirty="0">
                <a:solidFill>
                  <a:srgbClr val="B44601"/>
                </a:solidFill>
                <a:latin typeface="Roboto Light"/>
                <a:ea typeface="Roboto Light"/>
                <a:cs typeface="Roboto Light"/>
                <a:sym typeface="Roboto Light"/>
              </a:rPr>
              <a:t> (1,5 </a:t>
            </a:r>
            <a:r>
              <a:rPr lang="en-US" sz="2000" dirty="0" err="1">
                <a:solidFill>
                  <a:srgbClr val="B44601"/>
                </a:solidFill>
                <a:latin typeface="Roboto Light"/>
                <a:ea typeface="Roboto Light"/>
                <a:cs typeface="Roboto Light"/>
                <a:sym typeface="Roboto Light"/>
              </a:rPr>
              <a:t>miliardi</a:t>
            </a:r>
            <a:r>
              <a:rPr lang="en-US" sz="2000" dirty="0">
                <a:solidFill>
                  <a:srgbClr val="B44601"/>
                </a:solidFill>
                <a:latin typeface="Roboto Light"/>
                <a:ea typeface="Roboto Light"/>
                <a:cs typeface="Roboto Light"/>
                <a:sym typeface="Roboto Light"/>
              </a:rPr>
              <a:t> </a:t>
            </a:r>
            <a:r>
              <a:rPr lang="en-US" sz="2000" dirty="0" smtClean="0">
                <a:solidFill>
                  <a:srgbClr val="B44601"/>
                </a:solidFill>
                <a:latin typeface="Roboto Light"/>
                <a:ea typeface="Roboto Light"/>
                <a:cs typeface="Roboto Light"/>
                <a:sym typeface="Roboto Light"/>
              </a:rPr>
              <a:t>€ </a:t>
            </a:r>
            <a:r>
              <a:rPr lang="en-US" sz="2000" dirty="0" err="1">
                <a:solidFill>
                  <a:srgbClr val="B44601"/>
                </a:solidFill>
                <a:latin typeface="Roboto Light"/>
                <a:ea typeface="Roboto Light"/>
                <a:cs typeface="Roboto Light"/>
                <a:sym typeface="Roboto Light"/>
              </a:rPr>
              <a:t>vengono</a:t>
            </a:r>
            <a:r>
              <a:rPr lang="en-US" sz="2000" dirty="0">
                <a:solidFill>
                  <a:srgbClr val="B44601"/>
                </a:solidFill>
                <a:latin typeface="Roboto Light"/>
                <a:ea typeface="Roboto Light"/>
                <a:cs typeface="Roboto Light"/>
                <a:sym typeface="Roboto Light"/>
              </a:rPr>
              <a:t> </a:t>
            </a:r>
            <a:r>
              <a:rPr lang="en-US" sz="2000" dirty="0" err="1">
                <a:solidFill>
                  <a:srgbClr val="B44601"/>
                </a:solidFill>
                <a:latin typeface="Roboto Light"/>
                <a:ea typeface="Roboto Light"/>
                <a:cs typeface="Roboto Light"/>
                <a:sym typeface="Roboto Light"/>
              </a:rPr>
              <a:t>spesi</a:t>
            </a:r>
            <a:r>
              <a:rPr lang="en-US" sz="2000" dirty="0">
                <a:solidFill>
                  <a:srgbClr val="B44601"/>
                </a:solidFill>
                <a:latin typeface="Roboto Light"/>
                <a:ea typeface="Roboto Light"/>
                <a:cs typeface="Roboto Light"/>
                <a:sym typeface="Roboto Light"/>
              </a:rPr>
              <a:t> </a:t>
            </a:r>
            <a:r>
              <a:rPr lang="en-US" sz="2000" dirty="0" err="1">
                <a:solidFill>
                  <a:srgbClr val="B44601"/>
                </a:solidFill>
                <a:latin typeface="Roboto Light"/>
                <a:ea typeface="Roboto Light"/>
                <a:cs typeface="Roboto Light"/>
                <a:sym typeface="Roboto Light"/>
              </a:rPr>
              <a:t>all’anno</a:t>
            </a:r>
            <a:r>
              <a:rPr lang="en-US" sz="2000" dirty="0">
                <a:solidFill>
                  <a:srgbClr val="B44601"/>
                </a:solidFill>
                <a:latin typeface="Roboto Light"/>
                <a:ea typeface="Roboto Light"/>
                <a:cs typeface="Roboto Light"/>
                <a:sym typeface="Roboto Light"/>
              </a:rPr>
              <a:t> per </a:t>
            </a:r>
            <a:r>
              <a:rPr lang="en-US" sz="2000" dirty="0" err="1">
                <a:solidFill>
                  <a:srgbClr val="B44601"/>
                </a:solidFill>
                <a:latin typeface="Roboto Light"/>
                <a:ea typeface="Roboto Light"/>
                <a:cs typeface="Roboto Light"/>
                <a:sym typeface="Roboto Light"/>
              </a:rPr>
              <a:t>il</a:t>
            </a:r>
            <a:r>
              <a:rPr lang="en-US" sz="2000" dirty="0">
                <a:solidFill>
                  <a:srgbClr val="B44601"/>
                </a:solidFill>
                <a:latin typeface="Roboto Light"/>
                <a:ea typeface="Roboto Light"/>
                <a:cs typeface="Roboto Light"/>
                <a:sym typeface="Roboto Light"/>
              </a:rPr>
              <a:t> </a:t>
            </a:r>
            <a:r>
              <a:rPr lang="en-US" sz="2000" dirty="0" err="1">
                <a:solidFill>
                  <a:srgbClr val="B44601"/>
                </a:solidFill>
                <a:latin typeface="Roboto Light"/>
                <a:ea typeface="Roboto Light"/>
                <a:cs typeface="Roboto Light"/>
                <a:sym typeface="Roboto Light"/>
              </a:rPr>
              <a:t>reimpianto</a:t>
            </a:r>
            <a:r>
              <a:rPr lang="en-US" sz="2000" dirty="0">
                <a:solidFill>
                  <a:srgbClr val="B44601"/>
                </a:solidFill>
                <a:latin typeface="Roboto Light"/>
                <a:ea typeface="Roboto Light"/>
                <a:cs typeface="Roboto Light"/>
                <a:sym typeface="Roboto Light"/>
              </a:rPr>
              <a:t> </a:t>
            </a:r>
            <a:r>
              <a:rPr lang="en-US" sz="2000" dirty="0" err="1">
                <a:solidFill>
                  <a:srgbClr val="B44601"/>
                </a:solidFill>
                <a:latin typeface="Roboto Light"/>
                <a:ea typeface="Roboto Light"/>
                <a:cs typeface="Roboto Light"/>
                <a:sym typeface="Roboto Light"/>
              </a:rPr>
              <a:t>delle</a:t>
            </a:r>
            <a:r>
              <a:rPr lang="en-US" sz="2000" dirty="0">
                <a:solidFill>
                  <a:srgbClr val="B44601"/>
                </a:solidFill>
                <a:latin typeface="Roboto Light"/>
                <a:ea typeface="Roboto Light"/>
                <a:cs typeface="Roboto Light"/>
                <a:sym typeface="Roboto Light"/>
              </a:rPr>
              <a:t> </a:t>
            </a:r>
            <a:r>
              <a:rPr lang="en-US" sz="2000" dirty="0" err="1">
                <a:solidFill>
                  <a:srgbClr val="B44601"/>
                </a:solidFill>
                <a:latin typeface="Roboto Light"/>
                <a:ea typeface="Roboto Light"/>
                <a:cs typeface="Roboto Light"/>
                <a:sym typeface="Roboto Light"/>
              </a:rPr>
              <a:t>piante</a:t>
            </a:r>
            <a:r>
              <a:rPr lang="en-US" sz="2000" dirty="0">
                <a:solidFill>
                  <a:srgbClr val="B44601"/>
                </a:solidFill>
                <a:latin typeface="Roboto Light"/>
                <a:ea typeface="Roboto Light"/>
                <a:cs typeface="Roboto Light"/>
                <a:sym typeface="Roboto Light"/>
              </a:rPr>
              <a:t> </a:t>
            </a:r>
            <a:r>
              <a:rPr lang="en-US" sz="2000" dirty="0" err="1">
                <a:solidFill>
                  <a:srgbClr val="B44601"/>
                </a:solidFill>
                <a:latin typeface="Roboto Light"/>
                <a:ea typeface="Roboto Light"/>
                <a:cs typeface="Roboto Light"/>
                <a:sym typeface="Roboto Light"/>
              </a:rPr>
              <a:t>infette</a:t>
            </a:r>
            <a:r>
              <a:rPr lang="en-US" sz="2000" dirty="0">
                <a:solidFill>
                  <a:srgbClr val="B44601"/>
                </a:solidFill>
                <a:latin typeface="Roboto Light"/>
                <a:ea typeface="Roboto Light"/>
                <a:cs typeface="Roboto Light"/>
                <a:sym typeface="Roboto Light"/>
              </a:rPr>
              <a:t>). </a:t>
            </a:r>
            <a:r>
              <a:rPr lang="en-US" sz="2000" dirty="0" err="1">
                <a:solidFill>
                  <a:srgbClr val="B44601"/>
                </a:solidFill>
                <a:latin typeface="Roboto Light"/>
                <a:ea typeface="Roboto Light"/>
                <a:cs typeface="Roboto Light"/>
                <a:sym typeface="Roboto Light"/>
              </a:rPr>
              <a:t>Sono</a:t>
            </a:r>
            <a:r>
              <a:rPr lang="en-US" sz="2000" dirty="0">
                <a:solidFill>
                  <a:srgbClr val="B44601"/>
                </a:solidFill>
                <a:latin typeface="Roboto Light"/>
                <a:ea typeface="Roboto Light"/>
                <a:cs typeface="Roboto Light"/>
                <a:sym typeface="Roboto Light"/>
              </a:rPr>
              <a:t> </a:t>
            </a:r>
            <a:r>
              <a:rPr lang="en-US" sz="2000" dirty="0" err="1">
                <a:solidFill>
                  <a:srgbClr val="B44601"/>
                </a:solidFill>
                <a:latin typeface="Roboto Light"/>
                <a:ea typeface="Roboto Light"/>
                <a:cs typeface="Roboto Light"/>
                <a:sym typeface="Roboto Light"/>
              </a:rPr>
              <a:t>inoltre</a:t>
            </a:r>
            <a:r>
              <a:rPr lang="en-US" sz="2000" dirty="0">
                <a:solidFill>
                  <a:srgbClr val="B44601"/>
                </a:solidFill>
                <a:latin typeface="Roboto Light"/>
                <a:ea typeface="Roboto Light"/>
                <a:cs typeface="Roboto Light"/>
                <a:sym typeface="Roboto Light"/>
              </a:rPr>
              <a:t> la prima causa di </a:t>
            </a:r>
            <a:r>
              <a:rPr lang="en-US" sz="2000" dirty="0" err="1">
                <a:solidFill>
                  <a:srgbClr val="8AAB00"/>
                </a:solidFill>
                <a:latin typeface="Roboto Light"/>
                <a:ea typeface="Roboto Light"/>
                <a:cs typeface="Roboto Light"/>
                <a:sym typeface="Roboto Light"/>
              </a:rPr>
              <a:t>riduzione</a:t>
            </a:r>
            <a:r>
              <a:rPr lang="en-US" sz="2000" dirty="0">
                <a:solidFill>
                  <a:srgbClr val="8AAB00"/>
                </a:solidFill>
                <a:latin typeface="Roboto Light"/>
                <a:ea typeface="Roboto Light"/>
                <a:cs typeface="Roboto Light"/>
                <a:sym typeface="Roboto Light"/>
              </a:rPr>
              <a:t> </a:t>
            </a:r>
            <a:r>
              <a:rPr lang="en-US" sz="2000" dirty="0" err="1">
                <a:solidFill>
                  <a:srgbClr val="8AAB00"/>
                </a:solidFill>
                <a:latin typeface="Roboto Light"/>
                <a:ea typeface="Roboto Light"/>
                <a:cs typeface="Roboto Light"/>
                <a:sym typeface="Roboto Light"/>
              </a:rPr>
              <a:t>della</a:t>
            </a:r>
            <a:r>
              <a:rPr lang="en-US" sz="2000" dirty="0">
                <a:solidFill>
                  <a:srgbClr val="8AAB00"/>
                </a:solidFill>
                <a:latin typeface="Roboto Light"/>
                <a:ea typeface="Roboto Light"/>
                <a:cs typeface="Roboto Light"/>
                <a:sym typeface="Roboto Light"/>
              </a:rPr>
              <a:t> </a:t>
            </a:r>
            <a:r>
              <a:rPr lang="en-US" sz="2000" dirty="0" err="1">
                <a:solidFill>
                  <a:srgbClr val="8AAB00"/>
                </a:solidFill>
                <a:latin typeface="Roboto Light"/>
                <a:ea typeface="Roboto Light"/>
                <a:cs typeface="Roboto Light"/>
                <a:sym typeface="Roboto Light"/>
              </a:rPr>
              <a:t>produzione</a:t>
            </a:r>
            <a:r>
              <a:rPr lang="en-US" sz="2000" dirty="0">
                <a:solidFill>
                  <a:srgbClr val="B44601"/>
                </a:solidFill>
                <a:latin typeface="Roboto Light"/>
                <a:ea typeface="Roboto Light"/>
                <a:cs typeface="Roboto Light"/>
                <a:sym typeface="Roboto Light"/>
              </a:rPr>
              <a:t> (1 </a:t>
            </a:r>
            <a:r>
              <a:rPr lang="en-US" sz="2000" dirty="0" err="1">
                <a:solidFill>
                  <a:srgbClr val="B44601"/>
                </a:solidFill>
                <a:latin typeface="Roboto Light"/>
                <a:ea typeface="Roboto Light"/>
                <a:cs typeface="Roboto Light"/>
                <a:sym typeface="Roboto Light"/>
              </a:rPr>
              <a:t>miliardo</a:t>
            </a:r>
            <a:r>
              <a:rPr lang="en-US" sz="2000" dirty="0">
                <a:solidFill>
                  <a:srgbClr val="B44601"/>
                </a:solidFill>
                <a:latin typeface="Roboto Light"/>
                <a:ea typeface="Roboto Light"/>
                <a:cs typeface="Roboto Light"/>
                <a:sym typeface="Roboto Light"/>
              </a:rPr>
              <a:t> € in </a:t>
            </a:r>
            <a:r>
              <a:rPr lang="en-US" sz="2000" dirty="0" err="1">
                <a:solidFill>
                  <a:srgbClr val="B44601"/>
                </a:solidFill>
                <a:latin typeface="Roboto Light"/>
                <a:ea typeface="Roboto Light"/>
                <a:cs typeface="Roboto Light"/>
                <a:sym typeface="Roboto Light"/>
              </a:rPr>
              <a:t>Francia</a:t>
            </a:r>
            <a:r>
              <a:rPr lang="en-US" sz="2000" dirty="0">
                <a:solidFill>
                  <a:srgbClr val="B44601"/>
                </a:solidFill>
                <a:latin typeface="Roboto Light"/>
                <a:ea typeface="Roboto Light"/>
                <a:cs typeface="Roboto Light"/>
                <a:sym typeface="Roboto Light"/>
              </a:rPr>
              <a:t> </a:t>
            </a:r>
            <a:r>
              <a:rPr lang="en-US" sz="2000" dirty="0" err="1">
                <a:solidFill>
                  <a:srgbClr val="B44601"/>
                </a:solidFill>
                <a:latin typeface="Roboto Light"/>
                <a:ea typeface="Roboto Light"/>
                <a:cs typeface="Roboto Light"/>
                <a:sym typeface="Roboto Light"/>
              </a:rPr>
              <a:t>annualmente</a:t>
            </a:r>
            <a:r>
              <a:rPr lang="en-US" sz="2000" dirty="0">
                <a:solidFill>
                  <a:srgbClr val="B44601"/>
                </a:solidFill>
                <a:latin typeface="Roboto Light"/>
                <a:ea typeface="Roboto Light"/>
                <a:cs typeface="Roboto Light"/>
                <a:sym typeface="Roboto Light"/>
              </a:rPr>
              <a:t>) in termini </a:t>
            </a:r>
            <a:r>
              <a:rPr lang="en-US" sz="2000" dirty="0" err="1">
                <a:solidFill>
                  <a:srgbClr val="8AAB00"/>
                </a:solidFill>
                <a:latin typeface="Roboto Light"/>
                <a:ea typeface="Roboto Light"/>
                <a:cs typeface="Roboto Light"/>
                <a:sym typeface="Roboto Light"/>
              </a:rPr>
              <a:t>qualitativi</a:t>
            </a:r>
            <a:r>
              <a:rPr lang="en-US" sz="2000" dirty="0">
                <a:solidFill>
                  <a:srgbClr val="B44601"/>
                </a:solidFill>
                <a:latin typeface="Roboto Light"/>
                <a:ea typeface="Roboto Light"/>
                <a:cs typeface="Roboto Light"/>
                <a:sym typeface="Roboto Light"/>
              </a:rPr>
              <a:t> e </a:t>
            </a:r>
            <a:r>
              <a:rPr lang="en-US" sz="2000" dirty="0" err="1">
                <a:solidFill>
                  <a:srgbClr val="8AAB00"/>
                </a:solidFill>
                <a:latin typeface="Roboto Light"/>
                <a:ea typeface="Roboto Light"/>
                <a:cs typeface="Roboto Light"/>
                <a:sym typeface="Roboto Light"/>
              </a:rPr>
              <a:t>quantitativi</a:t>
            </a:r>
            <a:endParaRPr lang="en-US" sz="2000" dirty="0">
              <a:solidFill>
                <a:srgbClr val="8AAB00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Shape 380"/>
          <p:cNvSpPr txBox="1"/>
          <p:nvPr/>
        </p:nvSpPr>
        <p:spPr>
          <a:xfrm>
            <a:off x="341193" y="382137"/>
            <a:ext cx="6687402" cy="7078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4000">
                <a:solidFill>
                  <a:srgbClr val="8AAB00"/>
                </a:solidFill>
                <a:latin typeface="Roboto Light"/>
                <a:ea typeface="Roboto Light"/>
                <a:cs typeface="Roboto Light"/>
                <a:sym typeface="Roboto Light"/>
              </a:rPr>
              <a:t>Malattie del Legno della Vite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4000">
              <a:solidFill>
                <a:srgbClr val="8AAB00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cxnSp>
        <p:nvCxnSpPr>
          <p:cNvPr id="381" name="Shape 381"/>
          <p:cNvCxnSpPr/>
          <p:nvPr/>
        </p:nvCxnSpPr>
        <p:spPr>
          <a:xfrm>
            <a:off x="341193" y="518614"/>
            <a:ext cx="0" cy="1043999"/>
          </a:xfrm>
          <a:prstGeom prst="straightConnector1">
            <a:avLst/>
          </a:prstGeom>
          <a:noFill/>
          <a:ln w="38100" cap="flat" cmpd="sng">
            <a:solidFill>
              <a:srgbClr val="B4460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382" name="Shape 382"/>
          <p:cNvSpPr txBox="1"/>
          <p:nvPr/>
        </p:nvSpPr>
        <p:spPr>
          <a:xfrm>
            <a:off x="491318" y="1090023"/>
            <a:ext cx="5377217" cy="46166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2400">
                <a:solidFill>
                  <a:srgbClr val="BDC901"/>
                </a:solidFill>
                <a:latin typeface="Roboto Light"/>
                <a:ea typeface="Roboto Light"/>
                <a:cs typeface="Roboto Light"/>
                <a:sym typeface="Roboto Light"/>
              </a:rPr>
              <a:t>Iniezioni di H</a:t>
            </a:r>
            <a:r>
              <a:rPr lang="en-US" sz="2400" baseline="-25000">
                <a:solidFill>
                  <a:srgbClr val="BDC901"/>
                </a:solidFill>
                <a:latin typeface="Roboto Light"/>
                <a:ea typeface="Roboto Light"/>
                <a:cs typeface="Roboto Light"/>
                <a:sym typeface="Roboto Light"/>
              </a:rPr>
              <a:t>2</a:t>
            </a:r>
            <a:r>
              <a:rPr lang="en-US" sz="2400">
                <a:solidFill>
                  <a:srgbClr val="BDC901"/>
                </a:solidFill>
                <a:latin typeface="Roboto Light"/>
                <a:ea typeface="Roboto Light"/>
                <a:cs typeface="Roboto Light"/>
                <a:sym typeface="Roboto Light"/>
              </a:rPr>
              <a:t>O</a:t>
            </a:r>
            <a:r>
              <a:rPr lang="en-US" sz="2400" baseline="-25000">
                <a:solidFill>
                  <a:srgbClr val="BDC901"/>
                </a:solidFill>
                <a:latin typeface="Roboto Light"/>
                <a:ea typeface="Roboto Light"/>
                <a:cs typeface="Roboto Light"/>
                <a:sym typeface="Roboto Light"/>
              </a:rPr>
              <a:t>2</a:t>
            </a:r>
            <a:r>
              <a:rPr lang="en-US" sz="2400">
                <a:solidFill>
                  <a:srgbClr val="BDC901"/>
                </a:solidFill>
                <a:latin typeface="Roboto Light"/>
                <a:ea typeface="Roboto Light"/>
                <a:cs typeface="Roboto Light"/>
                <a:sym typeface="Roboto Light"/>
              </a:rPr>
              <a:t> </a:t>
            </a:r>
          </a:p>
        </p:txBody>
      </p:sp>
      <p:sp>
        <p:nvSpPr>
          <p:cNvPr id="383" name="Shape 383"/>
          <p:cNvSpPr txBox="1"/>
          <p:nvPr/>
        </p:nvSpPr>
        <p:spPr>
          <a:xfrm>
            <a:off x="241179" y="1797909"/>
            <a:ext cx="3170762" cy="21590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buSzPct val="25000"/>
              <a:buNone/>
            </a:pPr>
            <a:r>
              <a:rPr lang="en-US" sz="2000" dirty="0" err="1">
                <a:solidFill>
                  <a:srgbClr val="B44601"/>
                </a:solidFill>
                <a:latin typeface="Roboto Light"/>
                <a:ea typeface="Roboto Light"/>
                <a:cs typeface="Roboto Light"/>
                <a:sym typeface="Roboto Light"/>
              </a:rPr>
              <a:t>Metodo</a:t>
            </a:r>
            <a:r>
              <a:rPr lang="en-US" sz="2000" dirty="0">
                <a:solidFill>
                  <a:srgbClr val="B44601"/>
                </a:solidFill>
                <a:latin typeface="Roboto Light"/>
                <a:ea typeface="Roboto Light"/>
                <a:cs typeface="Roboto Light"/>
                <a:sym typeface="Roboto Light"/>
              </a:rPr>
              <a:t> </a:t>
            </a:r>
            <a:r>
              <a:rPr lang="en-US" sz="2000" dirty="0" err="1">
                <a:solidFill>
                  <a:srgbClr val="B44601"/>
                </a:solidFill>
                <a:latin typeface="Roboto Light"/>
                <a:ea typeface="Roboto Light"/>
                <a:cs typeface="Roboto Light"/>
                <a:sym typeface="Roboto Light"/>
              </a:rPr>
              <a:t>usato</a:t>
            </a:r>
            <a:r>
              <a:rPr lang="en-US" sz="2000" dirty="0">
                <a:solidFill>
                  <a:srgbClr val="B44601"/>
                </a:solidFill>
                <a:latin typeface="Roboto Light"/>
                <a:ea typeface="Roboto Light"/>
                <a:cs typeface="Roboto Light"/>
                <a:sym typeface="Roboto Light"/>
              </a:rPr>
              <a:t> da </a:t>
            </a:r>
            <a:r>
              <a:rPr lang="en-US" sz="2000" dirty="0" err="1" smtClean="0">
                <a:solidFill>
                  <a:srgbClr val="B44601"/>
                </a:solidFill>
                <a:latin typeface="Roboto Light"/>
                <a:ea typeface="Roboto Light"/>
                <a:cs typeface="Roboto Light"/>
                <a:sym typeface="Roboto Light"/>
              </a:rPr>
              <a:t>alcuni</a:t>
            </a:r>
            <a:r>
              <a:rPr lang="en-US" sz="2000" dirty="0" smtClean="0">
                <a:solidFill>
                  <a:srgbClr val="B44601"/>
                </a:solidFill>
                <a:latin typeface="Roboto Light"/>
                <a:ea typeface="Roboto Light"/>
                <a:cs typeface="Roboto Light"/>
                <a:sym typeface="Roboto Light"/>
              </a:rPr>
              <a:t> </a:t>
            </a:r>
            <a:r>
              <a:rPr lang="en-US" sz="2000" dirty="0" err="1">
                <a:solidFill>
                  <a:srgbClr val="B44601"/>
                </a:solidFill>
                <a:latin typeface="Roboto Light"/>
                <a:ea typeface="Roboto Light"/>
                <a:cs typeface="Roboto Light"/>
                <a:sym typeface="Roboto Light"/>
              </a:rPr>
              <a:t>viticoltori</a:t>
            </a:r>
            <a:r>
              <a:rPr lang="en-US" sz="2000" dirty="0">
                <a:solidFill>
                  <a:srgbClr val="B44601"/>
                </a:solidFill>
                <a:latin typeface="Roboto Light"/>
                <a:ea typeface="Roboto Light"/>
                <a:cs typeface="Roboto Light"/>
                <a:sym typeface="Roboto Light"/>
              </a:rPr>
              <a:t> </a:t>
            </a:r>
            <a:r>
              <a:rPr lang="en-US" sz="2000" dirty="0" err="1">
                <a:solidFill>
                  <a:srgbClr val="B44601"/>
                </a:solidFill>
                <a:latin typeface="Roboto Light"/>
                <a:ea typeface="Roboto Light"/>
                <a:cs typeface="Roboto Light"/>
                <a:sym typeface="Roboto Light"/>
              </a:rPr>
              <a:t>europei</a:t>
            </a:r>
            <a:r>
              <a:rPr lang="en-US" sz="2000" dirty="0">
                <a:solidFill>
                  <a:srgbClr val="B44601"/>
                </a:solidFill>
                <a:latin typeface="Roboto Light"/>
                <a:ea typeface="Roboto Light"/>
                <a:cs typeface="Roboto Light"/>
                <a:sym typeface="Roboto Light"/>
              </a:rPr>
              <a:t>, </a:t>
            </a:r>
            <a:r>
              <a:rPr lang="en-US" sz="2000" dirty="0" err="1">
                <a:solidFill>
                  <a:srgbClr val="B44601"/>
                </a:solidFill>
                <a:latin typeface="Roboto Light"/>
                <a:ea typeface="Roboto Light"/>
                <a:cs typeface="Roboto Light"/>
                <a:sym typeface="Roboto Light"/>
              </a:rPr>
              <a:t>consiste</a:t>
            </a:r>
            <a:r>
              <a:rPr lang="en-US" sz="2000" dirty="0">
                <a:solidFill>
                  <a:srgbClr val="B44601"/>
                </a:solidFill>
                <a:latin typeface="Roboto Light"/>
                <a:ea typeface="Roboto Light"/>
                <a:cs typeface="Roboto Light"/>
                <a:sym typeface="Roboto Light"/>
              </a:rPr>
              <a:t> </a:t>
            </a:r>
            <a:r>
              <a:rPr lang="en-US" sz="2000" dirty="0" err="1">
                <a:solidFill>
                  <a:srgbClr val="B44601"/>
                </a:solidFill>
                <a:latin typeface="Roboto Light"/>
                <a:ea typeface="Roboto Light"/>
                <a:cs typeface="Roboto Light"/>
                <a:sym typeface="Roboto Light"/>
              </a:rPr>
              <a:t>nel</a:t>
            </a:r>
            <a:r>
              <a:rPr lang="en-US" sz="2000" dirty="0">
                <a:solidFill>
                  <a:srgbClr val="B44601"/>
                </a:solidFill>
                <a:latin typeface="Roboto Light"/>
                <a:ea typeface="Roboto Light"/>
                <a:cs typeface="Roboto Light"/>
                <a:sym typeface="Roboto Light"/>
              </a:rPr>
              <a:t> </a:t>
            </a:r>
            <a:r>
              <a:rPr lang="en-US" sz="2000" dirty="0" err="1">
                <a:solidFill>
                  <a:srgbClr val="B44601"/>
                </a:solidFill>
                <a:latin typeface="Roboto Light"/>
                <a:ea typeface="Roboto Light"/>
                <a:cs typeface="Roboto Light"/>
                <a:sym typeface="Roboto Light"/>
              </a:rPr>
              <a:t>perforare</a:t>
            </a:r>
            <a:r>
              <a:rPr lang="en-US" sz="2000" dirty="0">
                <a:solidFill>
                  <a:srgbClr val="B44601"/>
                </a:solidFill>
                <a:latin typeface="Roboto Light"/>
                <a:ea typeface="Roboto Light"/>
                <a:cs typeface="Roboto Light"/>
                <a:sym typeface="Roboto Light"/>
              </a:rPr>
              <a:t> </a:t>
            </a:r>
            <a:r>
              <a:rPr lang="en-US" sz="2000" dirty="0" err="1">
                <a:solidFill>
                  <a:srgbClr val="B44601"/>
                </a:solidFill>
                <a:latin typeface="Roboto Light"/>
                <a:ea typeface="Roboto Light"/>
                <a:cs typeface="Roboto Light"/>
                <a:sym typeface="Roboto Light"/>
              </a:rPr>
              <a:t>il</a:t>
            </a:r>
            <a:r>
              <a:rPr lang="en-US" sz="2000" dirty="0">
                <a:solidFill>
                  <a:srgbClr val="B44601"/>
                </a:solidFill>
                <a:latin typeface="Roboto Light"/>
                <a:ea typeface="Roboto Light"/>
                <a:cs typeface="Roboto Light"/>
                <a:sym typeface="Roboto Light"/>
              </a:rPr>
              <a:t> </a:t>
            </a:r>
            <a:r>
              <a:rPr lang="en-US" sz="2000" dirty="0" err="1">
                <a:solidFill>
                  <a:srgbClr val="B44601"/>
                </a:solidFill>
                <a:latin typeface="Roboto Light"/>
                <a:ea typeface="Roboto Light"/>
                <a:cs typeface="Roboto Light"/>
                <a:sym typeface="Roboto Light"/>
              </a:rPr>
              <a:t>tronco</a:t>
            </a:r>
            <a:r>
              <a:rPr lang="en-US" sz="2000" dirty="0">
                <a:solidFill>
                  <a:srgbClr val="B44601"/>
                </a:solidFill>
                <a:latin typeface="Roboto Light"/>
                <a:ea typeface="Roboto Light"/>
                <a:cs typeface="Roboto Light"/>
                <a:sym typeface="Roboto Light"/>
              </a:rPr>
              <a:t> </a:t>
            </a:r>
            <a:r>
              <a:rPr lang="en-US" sz="2000" dirty="0" err="1">
                <a:solidFill>
                  <a:srgbClr val="B44601"/>
                </a:solidFill>
                <a:latin typeface="Roboto Light"/>
                <a:ea typeface="Roboto Light"/>
                <a:cs typeface="Roboto Light"/>
                <a:sym typeface="Roboto Light"/>
              </a:rPr>
              <a:t>così</a:t>
            </a:r>
            <a:r>
              <a:rPr lang="en-US" sz="2000" dirty="0">
                <a:solidFill>
                  <a:srgbClr val="B44601"/>
                </a:solidFill>
                <a:latin typeface="Roboto Light"/>
                <a:ea typeface="Roboto Light"/>
                <a:cs typeface="Roboto Light"/>
                <a:sym typeface="Roboto Light"/>
              </a:rPr>
              <a:t> da </a:t>
            </a:r>
            <a:r>
              <a:rPr lang="en-US" sz="2000" dirty="0" err="1">
                <a:solidFill>
                  <a:srgbClr val="B44601"/>
                </a:solidFill>
                <a:latin typeface="Roboto Light"/>
                <a:ea typeface="Roboto Light"/>
                <a:cs typeface="Roboto Light"/>
                <a:sym typeface="Roboto Light"/>
              </a:rPr>
              <a:t>poter</a:t>
            </a:r>
            <a:r>
              <a:rPr lang="en-US" sz="2000" dirty="0">
                <a:solidFill>
                  <a:srgbClr val="B44601"/>
                </a:solidFill>
                <a:latin typeface="Roboto Light"/>
                <a:ea typeface="Roboto Light"/>
                <a:cs typeface="Roboto Light"/>
                <a:sym typeface="Roboto Light"/>
              </a:rPr>
              <a:t> </a:t>
            </a:r>
            <a:r>
              <a:rPr lang="en-US" sz="2000" dirty="0" err="1">
                <a:solidFill>
                  <a:srgbClr val="B44601"/>
                </a:solidFill>
                <a:latin typeface="Roboto Light"/>
                <a:ea typeface="Roboto Light"/>
                <a:cs typeface="Roboto Light"/>
                <a:sym typeface="Roboto Light"/>
              </a:rPr>
              <a:t>iniettare</a:t>
            </a:r>
            <a:r>
              <a:rPr lang="en-US" sz="2000" dirty="0">
                <a:solidFill>
                  <a:srgbClr val="B44601"/>
                </a:solidFill>
                <a:latin typeface="Roboto Light"/>
                <a:ea typeface="Roboto Light"/>
                <a:cs typeface="Roboto Light"/>
                <a:sym typeface="Roboto Light"/>
              </a:rPr>
              <a:t> 3-4 ml di H</a:t>
            </a:r>
            <a:r>
              <a:rPr lang="en-US" sz="2000" baseline="-25000" dirty="0">
                <a:solidFill>
                  <a:srgbClr val="B44601"/>
                </a:solidFill>
                <a:latin typeface="Roboto Light"/>
                <a:ea typeface="Roboto Light"/>
                <a:cs typeface="Roboto Light"/>
                <a:sym typeface="Roboto Light"/>
              </a:rPr>
              <a:t>2</a:t>
            </a:r>
            <a:r>
              <a:rPr lang="en-US" sz="2000" dirty="0">
                <a:solidFill>
                  <a:srgbClr val="B44601"/>
                </a:solidFill>
                <a:latin typeface="Roboto Light"/>
                <a:ea typeface="Roboto Light"/>
                <a:cs typeface="Roboto Light"/>
                <a:sym typeface="Roboto Light"/>
              </a:rPr>
              <a:t>O</a:t>
            </a:r>
            <a:r>
              <a:rPr lang="en-US" sz="2000" baseline="-25000" dirty="0">
                <a:solidFill>
                  <a:srgbClr val="B44601"/>
                </a:solidFill>
                <a:latin typeface="Roboto Light"/>
                <a:ea typeface="Roboto Light"/>
                <a:cs typeface="Roboto Light"/>
                <a:sym typeface="Roboto Light"/>
              </a:rPr>
              <a:t>2</a:t>
            </a:r>
            <a:r>
              <a:rPr lang="en-US" sz="2000" dirty="0">
                <a:solidFill>
                  <a:srgbClr val="B44601"/>
                </a:solidFill>
                <a:latin typeface="Roboto Light"/>
                <a:ea typeface="Roboto Light"/>
                <a:cs typeface="Roboto Light"/>
                <a:sym typeface="Roboto Light"/>
              </a:rPr>
              <a:t> </a:t>
            </a:r>
            <a:r>
              <a:rPr lang="en-US" sz="2000" dirty="0" smtClean="0">
                <a:solidFill>
                  <a:srgbClr val="B44601"/>
                </a:solidFill>
                <a:latin typeface="Roboto Light"/>
                <a:ea typeface="Roboto Light"/>
                <a:cs typeface="Roboto Light"/>
                <a:sym typeface="Roboto Light"/>
              </a:rPr>
              <a:t>al 10% </a:t>
            </a:r>
            <a:r>
              <a:rPr lang="en-US" sz="2000" dirty="0" err="1" smtClean="0">
                <a:solidFill>
                  <a:srgbClr val="B44601"/>
                </a:solidFill>
                <a:latin typeface="Roboto Light"/>
                <a:ea typeface="Roboto Light"/>
                <a:cs typeface="Roboto Light"/>
                <a:sym typeface="Roboto Light"/>
              </a:rPr>
              <a:t>all’interno</a:t>
            </a:r>
            <a:r>
              <a:rPr lang="en-US" sz="2000" dirty="0" smtClean="0">
                <a:solidFill>
                  <a:srgbClr val="B44601"/>
                </a:solidFill>
                <a:latin typeface="Roboto Light"/>
                <a:ea typeface="Roboto Light"/>
                <a:cs typeface="Roboto Light"/>
                <a:sym typeface="Roboto Light"/>
              </a:rPr>
              <a:t> </a:t>
            </a:r>
            <a:r>
              <a:rPr lang="en-US" sz="2000" dirty="0" err="1">
                <a:solidFill>
                  <a:srgbClr val="B44601"/>
                </a:solidFill>
                <a:latin typeface="Roboto Light"/>
                <a:ea typeface="Roboto Light"/>
                <a:cs typeface="Roboto Light"/>
                <a:sym typeface="Roboto Light"/>
              </a:rPr>
              <a:t>della</a:t>
            </a:r>
            <a:r>
              <a:rPr lang="en-US" sz="2000" dirty="0">
                <a:solidFill>
                  <a:srgbClr val="B44601"/>
                </a:solidFill>
                <a:latin typeface="Roboto Light"/>
                <a:ea typeface="Roboto Light"/>
                <a:cs typeface="Roboto Light"/>
                <a:sym typeface="Roboto Light"/>
              </a:rPr>
              <a:t> </a:t>
            </a:r>
            <a:r>
              <a:rPr lang="en-US" sz="2000" dirty="0" err="1">
                <a:solidFill>
                  <a:srgbClr val="B44601"/>
                </a:solidFill>
                <a:latin typeface="Roboto Light"/>
                <a:ea typeface="Roboto Light"/>
                <a:cs typeface="Roboto Light"/>
                <a:sym typeface="Roboto Light"/>
              </a:rPr>
              <a:t>pianta</a:t>
            </a:r>
            <a:r>
              <a:rPr lang="en-US" sz="2000" dirty="0">
                <a:solidFill>
                  <a:srgbClr val="B44601"/>
                </a:solidFill>
                <a:latin typeface="Roboto Light"/>
                <a:ea typeface="Roboto Light"/>
                <a:cs typeface="Roboto Light"/>
                <a:sym typeface="Roboto Light"/>
              </a:rPr>
              <a:t>. 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84" name="Shape 38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84894" y="1978925"/>
            <a:ext cx="5054502" cy="35008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Shape 389"/>
          <p:cNvSpPr txBox="1"/>
          <p:nvPr/>
        </p:nvSpPr>
        <p:spPr>
          <a:xfrm>
            <a:off x="341193" y="382137"/>
            <a:ext cx="6687402" cy="7078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4000">
                <a:solidFill>
                  <a:srgbClr val="8AAB00"/>
                </a:solidFill>
                <a:latin typeface="Roboto Light"/>
                <a:ea typeface="Roboto Light"/>
                <a:cs typeface="Roboto Light"/>
                <a:sym typeface="Roboto Light"/>
              </a:rPr>
              <a:t>Malattie del Legno della Vite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4000">
              <a:solidFill>
                <a:srgbClr val="8AAB00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cxnSp>
        <p:nvCxnSpPr>
          <p:cNvPr id="390" name="Shape 390"/>
          <p:cNvCxnSpPr/>
          <p:nvPr/>
        </p:nvCxnSpPr>
        <p:spPr>
          <a:xfrm>
            <a:off x="341193" y="518614"/>
            <a:ext cx="0" cy="1043999"/>
          </a:xfrm>
          <a:prstGeom prst="straightConnector1">
            <a:avLst/>
          </a:prstGeom>
          <a:noFill/>
          <a:ln w="38100" cap="flat" cmpd="sng">
            <a:solidFill>
              <a:srgbClr val="B4460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391" name="Shape 391"/>
          <p:cNvSpPr txBox="1"/>
          <p:nvPr/>
        </p:nvSpPr>
        <p:spPr>
          <a:xfrm>
            <a:off x="491318" y="1090023"/>
            <a:ext cx="5377217" cy="46166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>
                <a:solidFill>
                  <a:srgbClr val="BDC901"/>
                </a:solidFill>
                <a:latin typeface="Roboto Light"/>
                <a:ea typeface="Roboto Light"/>
                <a:cs typeface="Roboto Light"/>
                <a:sym typeface="Roboto Light"/>
              </a:rPr>
              <a:t>Iniezioni di H</a:t>
            </a:r>
            <a:r>
              <a:rPr lang="en-US" sz="2400" baseline="-25000">
                <a:solidFill>
                  <a:srgbClr val="BDC901"/>
                </a:solidFill>
                <a:latin typeface="Roboto Light"/>
                <a:ea typeface="Roboto Light"/>
                <a:cs typeface="Roboto Light"/>
                <a:sym typeface="Roboto Light"/>
              </a:rPr>
              <a:t>2</a:t>
            </a:r>
            <a:r>
              <a:rPr lang="en-US" sz="2400">
                <a:solidFill>
                  <a:srgbClr val="BDC901"/>
                </a:solidFill>
                <a:latin typeface="Roboto Light"/>
                <a:ea typeface="Roboto Light"/>
                <a:cs typeface="Roboto Light"/>
                <a:sym typeface="Roboto Light"/>
              </a:rPr>
              <a:t>O</a:t>
            </a:r>
            <a:r>
              <a:rPr lang="en-US" sz="2400" baseline="-25000">
                <a:solidFill>
                  <a:srgbClr val="BDC901"/>
                </a:solidFill>
                <a:latin typeface="Roboto Light"/>
                <a:ea typeface="Roboto Light"/>
                <a:cs typeface="Roboto Light"/>
                <a:sym typeface="Roboto Light"/>
              </a:rPr>
              <a:t>2</a:t>
            </a:r>
            <a:r>
              <a:rPr lang="en-US" sz="2400">
                <a:solidFill>
                  <a:srgbClr val="BDC901"/>
                </a:solidFill>
                <a:latin typeface="Roboto Light"/>
                <a:ea typeface="Roboto Light"/>
                <a:cs typeface="Roboto Light"/>
                <a:sym typeface="Roboto Light"/>
              </a:rPr>
              <a:t> 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2400">
              <a:solidFill>
                <a:srgbClr val="BDC90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392" name="Shape 392"/>
          <p:cNvSpPr txBox="1"/>
          <p:nvPr/>
        </p:nvSpPr>
        <p:spPr>
          <a:xfrm>
            <a:off x="3871912" y="2783775"/>
            <a:ext cx="5013327" cy="193899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buSzPct val="25000"/>
              <a:buNone/>
            </a:pPr>
            <a:r>
              <a:rPr lang="en-US" sz="2000" dirty="0" err="1" smtClean="0">
                <a:solidFill>
                  <a:srgbClr val="B44601"/>
                </a:solidFill>
                <a:latin typeface="Roboto Light"/>
                <a:ea typeface="Roboto Light"/>
                <a:cs typeface="Roboto Light"/>
                <a:sym typeface="Roboto Light"/>
              </a:rPr>
              <a:t>AIcuni</a:t>
            </a:r>
            <a:r>
              <a:rPr lang="en-US" sz="2000" dirty="0" smtClean="0">
                <a:solidFill>
                  <a:srgbClr val="B44601"/>
                </a:solidFill>
                <a:latin typeface="Roboto Light"/>
                <a:ea typeface="Roboto Light"/>
                <a:cs typeface="Roboto Light"/>
                <a:sym typeface="Roboto Light"/>
              </a:rPr>
              <a:t> </a:t>
            </a:r>
            <a:r>
              <a:rPr lang="en-US" sz="2000" dirty="0" err="1">
                <a:solidFill>
                  <a:srgbClr val="B44601"/>
                </a:solidFill>
                <a:latin typeface="Roboto Light"/>
                <a:ea typeface="Roboto Light"/>
                <a:cs typeface="Roboto Light"/>
                <a:sym typeface="Roboto Light"/>
              </a:rPr>
              <a:t>viticoltori</a:t>
            </a:r>
            <a:r>
              <a:rPr lang="en-US" sz="2000" dirty="0">
                <a:solidFill>
                  <a:srgbClr val="B44601"/>
                </a:solidFill>
                <a:latin typeface="Roboto Light"/>
                <a:ea typeface="Roboto Light"/>
                <a:cs typeface="Roboto Light"/>
                <a:sym typeface="Roboto Light"/>
              </a:rPr>
              <a:t> </a:t>
            </a:r>
            <a:r>
              <a:rPr lang="en-US" sz="2000" dirty="0" err="1">
                <a:solidFill>
                  <a:srgbClr val="B44601"/>
                </a:solidFill>
                <a:latin typeface="Roboto Light"/>
                <a:ea typeface="Roboto Light"/>
                <a:cs typeface="Roboto Light"/>
                <a:sym typeface="Roboto Light"/>
              </a:rPr>
              <a:t>hanno</a:t>
            </a:r>
            <a:r>
              <a:rPr lang="en-US" sz="2000" dirty="0">
                <a:solidFill>
                  <a:srgbClr val="B44601"/>
                </a:solidFill>
                <a:latin typeface="Roboto Light"/>
                <a:ea typeface="Roboto Light"/>
                <a:cs typeface="Roboto Light"/>
                <a:sym typeface="Roboto Light"/>
              </a:rPr>
              <a:t> </a:t>
            </a:r>
            <a:r>
              <a:rPr lang="en-US" sz="2000" dirty="0" err="1">
                <a:solidFill>
                  <a:srgbClr val="B44601"/>
                </a:solidFill>
                <a:latin typeface="Roboto Light"/>
                <a:ea typeface="Roboto Light"/>
                <a:cs typeface="Roboto Light"/>
                <a:sym typeface="Roboto Light"/>
              </a:rPr>
              <a:t>confermato</a:t>
            </a:r>
            <a:r>
              <a:rPr lang="en-US" sz="2000" dirty="0">
                <a:solidFill>
                  <a:srgbClr val="B44601"/>
                </a:solidFill>
                <a:latin typeface="Roboto Light"/>
                <a:ea typeface="Roboto Light"/>
                <a:cs typeface="Roboto Light"/>
                <a:sym typeface="Roboto Light"/>
              </a:rPr>
              <a:t> </a:t>
            </a:r>
            <a:r>
              <a:rPr lang="en-US" sz="2000" dirty="0" err="1">
                <a:solidFill>
                  <a:srgbClr val="B44601"/>
                </a:solidFill>
                <a:latin typeface="Roboto Light"/>
                <a:ea typeface="Roboto Light"/>
                <a:cs typeface="Roboto Light"/>
                <a:sym typeface="Roboto Light"/>
              </a:rPr>
              <a:t>l’</a:t>
            </a:r>
            <a:r>
              <a:rPr lang="en-US" sz="2000" dirty="0" err="1">
                <a:solidFill>
                  <a:srgbClr val="8AAB00"/>
                </a:solidFill>
                <a:latin typeface="Roboto Light"/>
                <a:ea typeface="Roboto Light"/>
                <a:cs typeface="Roboto Light"/>
                <a:sym typeface="Roboto Light"/>
              </a:rPr>
              <a:t>efficacia</a:t>
            </a:r>
            <a:r>
              <a:rPr lang="en-US" sz="2000" dirty="0">
                <a:solidFill>
                  <a:srgbClr val="B44601"/>
                </a:solidFill>
                <a:latin typeface="Roboto Light"/>
                <a:ea typeface="Roboto Light"/>
                <a:cs typeface="Roboto Light"/>
                <a:sym typeface="Roboto Light"/>
              </a:rPr>
              <a:t> di </a:t>
            </a:r>
            <a:r>
              <a:rPr lang="en-US" sz="2000" dirty="0" err="1">
                <a:solidFill>
                  <a:srgbClr val="B44601"/>
                </a:solidFill>
                <a:latin typeface="Roboto Light"/>
                <a:ea typeface="Roboto Light"/>
                <a:cs typeface="Roboto Light"/>
                <a:sym typeface="Roboto Light"/>
              </a:rPr>
              <a:t>questa</a:t>
            </a:r>
            <a:r>
              <a:rPr lang="en-US" sz="2000" dirty="0">
                <a:solidFill>
                  <a:srgbClr val="B44601"/>
                </a:solidFill>
                <a:latin typeface="Roboto Light"/>
                <a:ea typeface="Roboto Light"/>
                <a:cs typeface="Roboto Light"/>
                <a:sym typeface="Roboto Light"/>
              </a:rPr>
              <a:t> </a:t>
            </a:r>
            <a:r>
              <a:rPr lang="en-US" sz="2000" dirty="0" err="1">
                <a:solidFill>
                  <a:srgbClr val="B44601"/>
                </a:solidFill>
                <a:latin typeface="Roboto Light"/>
                <a:ea typeface="Roboto Light"/>
                <a:cs typeface="Roboto Light"/>
                <a:sym typeface="Roboto Light"/>
              </a:rPr>
              <a:t>tecnica</a:t>
            </a:r>
            <a:r>
              <a:rPr lang="en-US" sz="2000" dirty="0">
                <a:solidFill>
                  <a:srgbClr val="B44601"/>
                </a:solidFill>
                <a:latin typeface="Roboto Light"/>
                <a:ea typeface="Roboto Light"/>
                <a:cs typeface="Roboto Light"/>
                <a:sym typeface="Roboto Light"/>
              </a:rPr>
              <a:t>, è </a:t>
            </a:r>
            <a:r>
              <a:rPr lang="en-US" sz="2000" dirty="0" err="1">
                <a:solidFill>
                  <a:srgbClr val="8AAB00"/>
                </a:solidFill>
                <a:latin typeface="Roboto Light"/>
                <a:ea typeface="Roboto Light"/>
                <a:cs typeface="Roboto Light"/>
                <a:sym typeface="Roboto Light"/>
              </a:rPr>
              <a:t>veloce</a:t>
            </a:r>
            <a:r>
              <a:rPr lang="en-US" sz="2000" dirty="0">
                <a:solidFill>
                  <a:srgbClr val="B44601"/>
                </a:solidFill>
                <a:latin typeface="Roboto Light"/>
                <a:ea typeface="Roboto Light"/>
                <a:cs typeface="Roboto Light"/>
                <a:sym typeface="Roboto Light"/>
              </a:rPr>
              <a:t> </a:t>
            </a:r>
            <a:r>
              <a:rPr lang="en-US" sz="2000" dirty="0" err="1">
                <a:solidFill>
                  <a:srgbClr val="B44601"/>
                </a:solidFill>
                <a:latin typeface="Roboto Light"/>
                <a:ea typeface="Roboto Light"/>
                <a:cs typeface="Roboto Light"/>
                <a:sym typeface="Roboto Light"/>
              </a:rPr>
              <a:t>ed</a:t>
            </a:r>
            <a:r>
              <a:rPr lang="en-US" sz="2000" dirty="0">
                <a:solidFill>
                  <a:srgbClr val="B44601"/>
                </a:solidFill>
                <a:latin typeface="Roboto Light"/>
                <a:ea typeface="Roboto Light"/>
                <a:cs typeface="Roboto Light"/>
                <a:sym typeface="Roboto Light"/>
              </a:rPr>
              <a:t> </a:t>
            </a:r>
            <a:r>
              <a:rPr lang="en-US" sz="2000" dirty="0" err="1">
                <a:solidFill>
                  <a:srgbClr val="8AAB00"/>
                </a:solidFill>
                <a:latin typeface="Roboto Light"/>
                <a:ea typeface="Roboto Light"/>
                <a:cs typeface="Roboto Light"/>
                <a:sym typeface="Roboto Light"/>
              </a:rPr>
              <a:t>economica</a:t>
            </a:r>
            <a:r>
              <a:rPr lang="en-US" sz="2000" dirty="0">
                <a:solidFill>
                  <a:srgbClr val="B44601"/>
                </a:solidFill>
                <a:latin typeface="Roboto Light"/>
                <a:ea typeface="Roboto Light"/>
                <a:cs typeface="Roboto Light"/>
                <a:sym typeface="Roboto Light"/>
              </a:rPr>
              <a:t> ma </a:t>
            </a:r>
            <a:r>
              <a:rPr lang="en-US" sz="2000" dirty="0" err="1">
                <a:solidFill>
                  <a:srgbClr val="B44601"/>
                </a:solidFill>
                <a:latin typeface="Roboto Light"/>
                <a:ea typeface="Roboto Light"/>
                <a:cs typeface="Roboto Light"/>
                <a:sym typeface="Roboto Light"/>
              </a:rPr>
              <a:t>manca</a:t>
            </a:r>
            <a:r>
              <a:rPr lang="en-US" sz="2000" dirty="0">
                <a:solidFill>
                  <a:srgbClr val="B44601"/>
                </a:solidFill>
                <a:latin typeface="Roboto Light"/>
                <a:ea typeface="Roboto Light"/>
                <a:cs typeface="Roboto Light"/>
                <a:sym typeface="Roboto Light"/>
              </a:rPr>
              <a:t> di prove </a:t>
            </a:r>
            <a:r>
              <a:rPr lang="en-US" sz="2000" dirty="0" err="1">
                <a:solidFill>
                  <a:srgbClr val="B44601"/>
                </a:solidFill>
                <a:latin typeface="Roboto Light"/>
                <a:ea typeface="Roboto Light"/>
                <a:cs typeface="Roboto Light"/>
                <a:sym typeface="Roboto Light"/>
              </a:rPr>
              <a:t>scientifiche</a:t>
            </a:r>
            <a:r>
              <a:rPr lang="en-US" sz="2000" dirty="0">
                <a:solidFill>
                  <a:srgbClr val="B44601"/>
                </a:solidFill>
                <a:latin typeface="Roboto Light"/>
                <a:ea typeface="Roboto Light"/>
                <a:cs typeface="Roboto Light"/>
                <a:sym typeface="Roboto Light"/>
              </a:rPr>
              <a:t> a </a:t>
            </a:r>
            <a:r>
              <a:rPr lang="en-US" sz="2000" dirty="0" err="1">
                <a:solidFill>
                  <a:srgbClr val="B44601"/>
                </a:solidFill>
                <a:latin typeface="Roboto Light"/>
                <a:ea typeface="Roboto Light"/>
                <a:cs typeface="Roboto Light"/>
                <a:sym typeface="Roboto Light"/>
              </a:rPr>
              <a:t>sostegno</a:t>
            </a:r>
            <a:r>
              <a:rPr lang="en-US" sz="2000" dirty="0">
                <a:solidFill>
                  <a:srgbClr val="B44601"/>
                </a:solidFill>
                <a:latin typeface="Roboto Light"/>
                <a:ea typeface="Roboto Light"/>
                <a:cs typeface="Roboto Light"/>
                <a:sym typeface="Roboto Light"/>
              </a:rPr>
              <a:t>.</a:t>
            </a:r>
          </a:p>
        </p:txBody>
      </p:sp>
      <p:pic>
        <p:nvPicPr>
          <p:cNvPr id="393" name="Shape 39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4041" y="2428872"/>
            <a:ext cx="2819400" cy="26003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Shape 398"/>
          <p:cNvSpPr txBox="1"/>
          <p:nvPr/>
        </p:nvSpPr>
        <p:spPr>
          <a:xfrm>
            <a:off x="341193" y="382137"/>
            <a:ext cx="6687402" cy="7078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4000">
                <a:solidFill>
                  <a:srgbClr val="8AAB00"/>
                </a:solidFill>
                <a:latin typeface="Roboto Light"/>
                <a:ea typeface="Roboto Light"/>
                <a:cs typeface="Roboto Light"/>
                <a:sym typeface="Roboto Light"/>
              </a:rPr>
              <a:t>Malattie del Legno della Vite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4000">
              <a:solidFill>
                <a:srgbClr val="8AAB00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cxnSp>
        <p:nvCxnSpPr>
          <p:cNvPr id="399" name="Shape 399"/>
          <p:cNvCxnSpPr/>
          <p:nvPr/>
        </p:nvCxnSpPr>
        <p:spPr>
          <a:xfrm>
            <a:off x="341193" y="518614"/>
            <a:ext cx="0" cy="1043999"/>
          </a:xfrm>
          <a:prstGeom prst="straightConnector1">
            <a:avLst/>
          </a:prstGeom>
          <a:noFill/>
          <a:ln w="38100" cap="flat" cmpd="sng">
            <a:solidFill>
              <a:srgbClr val="B4460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400" name="Shape 400"/>
          <p:cNvSpPr txBox="1"/>
          <p:nvPr/>
        </p:nvSpPr>
        <p:spPr>
          <a:xfrm>
            <a:off x="491318" y="1090023"/>
            <a:ext cx="5377217" cy="46166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2400">
                <a:solidFill>
                  <a:srgbClr val="BDC901"/>
                </a:solidFill>
                <a:latin typeface="Roboto Light"/>
                <a:ea typeface="Roboto Light"/>
                <a:cs typeface="Roboto Light"/>
                <a:sym typeface="Roboto Light"/>
              </a:rPr>
              <a:t>Iniezione di nanoparticelle di Cu</a:t>
            </a:r>
          </a:p>
        </p:txBody>
      </p:sp>
      <p:sp>
        <p:nvSpPr>
          <p:cNvPr id="401" name="Shape 401"/>
          <p:cNvSpPr txBox="1"/>
          <p:nvPr/>
        </p:nvSpPr>
        <p:spPr>
          <a:xfrm>
            <a:off x="269754" y="2345307"/>
            <a:ext cx="8558335" cy="191590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buSzPct val="25000"/>
              <a:buNone/>
            </a:pPr>
            <a:r>
              <a:rPr lang="en-US" sz="1950">
                <a:solidFill>
                  <a:srgbClr val="B44601"/>
                </a:solidFill>
                <a:latin typeface="Roboto Light"/>
                <a:ea typeface="Roboto Light"/>
                <a:cs typeface="Roboto Light"/>
                <a:sym typeface="Roboto Light"/>
              </a:rPr>
              <a:t>Metodo usato da alcuni viticoltori europei, consiste nella perforazione del tronco per consentire l'iniezione di nanoparticelle di rame all’interno della pianta infetta. </a:t>
            </a:r>
            <a:r>
              <a:rPr lang="en-US" sz="2000">
                <a:solidFill>
                  <a:srgbClr val="B44601"/>
                </a:solidFill>
                <a:latin typeface="Roboto Light"/>
                <a:ea typeface="Roboto Light"/>
                <a:cs typeface="Roboto Light"/>
                <a:sym typeface="Roboto Light"/>
              </a:rPr>
              <a:t>I </a:t>
            </a:r>
            <a:r>
              <a:rPr lang="en-US" sz="2000">
                <a:solidFill>
                  <a:srgbClr val="8AAB00"/>
                </a:solidFill>
                <a:latin typeface="Roboto Light"/>
                <a:ea typeface="Roboto Light"/>
                <a:cs typeface="Roboto Light"/>
                <a:sym typeface="Roboto Light"/>
              </a:rPr>
              <a:t>risultati sono promettenti</a:t>
            </a:r>
            <a:r>
              <a:rPr lang="en-US" sz="2000">
                <a:solidFill>
                  <a:srgbClr val="B44601"/>
                </a:solidFill>
                <a:latin typeface="Roboto Light"/>
                <a:ea typeface="Roboto Light"/>
                <a:cs typeface="Roboto Light"/>
                <a:sym typeface="Roboto Light"/>
              </a:rPr>
              <a:t>, ma è necessaria un approfondimento scientifico sugli effetti di questa tecnica.</a:t>
            </a:r>
          </a:p>
        </p:txBody>
      </p:sp>
      <p:pic>
        <p:nvPicPr>
          <p:cNvPr id="402" name="Shape 40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45225" y="4329700"/>
            <a:ext cx="3240000" cy="216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Shape 407"/>
          <p:cNvSpPr txBox="1"/>
          <p:nvPr/>
        </p:nvSpPr>
        <p:spPr>
          <a:xfrm>
            <a:off x="341193" y="382137"/>
            <a:ext cx="6687402" cy="7078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4000">
                <a:solidFill>
                  <a:srgbClr val="8AAB00"/>
                </a:solidFill>
                <a:latin typeface="Roboto Light"/>
                <a:ea typeface="Roboto Light"/>
                <a:cs typeface="Roboto Light"/>
                <a:sym typeface="Roboto Light"/>
              </a:rPr>
              <a:t>Malattie del Legno della Vite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4000">
              <a:solidFill>
                <a:srgbClr val="8AAB00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cxnSp>
        <p:nvCxnSpPr>
          <p:cNvPr id="408" name="Shape 408"/>
          <p:cNvCxnSpPr/>
          <p:nvPr/>
        </p:nvCxnSpPr>
        <p:spPr>
          <a:xfrm>
            <a:off x="341193" y="518614"/>
            <a:ext cx="0" cy="1043999"/>
          </a:xfrm>
          <a:prstGeom prst="straightConnector1">
            <a:avLst/>
          </a:prstGeom>
          <a:noFill/>
          <a:ln w="38100" cap="flat" cmpd="sng">
            <a:solidFill>
              <a:srgbClr val="B4460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409" name="Shape 409"/>
          <p:cNvSpPr txBox="1"/>
          <p:nvPr/>
        </p:nvSpPr>
        <p:spPr>
          <a:xfrm>
            <a:off x="491318" y="1090023"/>
            <a:ext cx="5377217" cy="46166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2400">
                <a:solidFill>
                  <a:srgbClr val="BDC901"/>
                </a:solidFill>
                <a:latin typeface="Roboto Light"/>
                <a:ea typeface="Roboto Light"/>
                <a:cs typeface="Roboto Light"/>
                <a:sym typeface="Roboto Light"/>
              </a:rPr>
              <a:t>Tasselli di legno al </a:t>
            </a:r>
            <a:r>
              <a:rPr lang="en-US" sz="2400" i="1">
                <a:solidFill>
                  <a:srgbClr val="BDC901"/>
                </a:solidFill>
                <a:latin typeface="Roboto Light"/>
                <a:ea typeface="Roboto Light"/>
                <a:cs typeface="Roboto Light"/>
                <a:sym typeface="Roboto Light"/>
              </a:rPr>
              <a:t>Trichoderma</a:t>
            </a:r>
          </a:p>
        </p:txBody>
      </p:sp>
      <p:sp>
        <p:nvSpPr>
          <p:cNvPr id="410" name="Shape 410"/>
          <p:cNvSpPr txBox="1"/>
          <p:nvPr/>
        </p:nvSpPr>
        <p:spPr>
          <a:xfrm>
            <a:off x="3860439" y="2543201"/>
            <a:ext cx="5029200" cy="28622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buSzPct val="25000"/>
              <a:buNone/>
            </a:pPr>
            <a:r>
              <a:rPr lang="en-US" sz="2000">
                <a:solidFill>
                  <a:srgbClr val="B44601"/>
                </a:solidFill>
                <a:latin typeface="Roboto Light"/>
                <a:ea typeface="Roboto Light"/>
                <a:cs typeface="Roboto Light"/>
                <a:sym typeface="Roboto Light"/>
              </a:rPr>
              <a:t>Questa tecnica consiste nella creazione di uno o più fori nel tronco della pianta infetta dove saranno poi inseriti piccoli tasselli di legno inoculati con </a:t>
            </a:r>
            <a:r>
              <a:rPr lang="en-US" sz="2000" i="1">
                <a:solidFill>
                  <a:srgbClr val="8AAB00"/>
                </a:solidFill>
                <a:latin typeface="Roboto Light"/>
                <a:ea typeface="Roboto Light"/>
                <a:cs typeface="Roboto Light"/>
                <a:sym typeface="Roboto Light"/>
              </a:rPr>
              <a:t>Trichoderma</a:t>
            </a:r>
            <a:r>
              <a:rPr lang="en-US" sz="2000">
                <a:solidFill>
                  <a:srgbClr val="B44601"/>
                </a:solidFill>
                <a:latin typeface="Roboto Light"/>
                <a:ea typeface="Roboto Light"/>
                <a:cs typeface="Roboto Light"/>
                <a:sym typeface="Roboto Light"/>
              </a:rPr>
              <a:t>.</a:t>
            </a: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buSzPct val="25000"/>
              <a:buNone/>
            </a:pPr>
            <a:r>
              <a:rPr lang="en-US" sz="2000">
                <a:solidFill>
                  <a:srgbClr val="B44601"/>
                </a:solidFill>
                <a:latin typeface="Roboto Light"/>
                <a:ea typeface="Roboto Light"/>
                <a:cs typeface="Roboto Light"/>
                <a:sym typeface="Roboto Light"/>
              </a:rPr>
              <a:t>Questa tecnica non è ancora stata validata scientificamente e necessita quindi di uno studio più approfondito.</a:t>
            </a:r>
          </a:p>
        </p:txBody>
      </p:sp>
      <p:pic>
        <p:nvPicPr>
          <p:cNvPr id="411" name="Shape 4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8775" y="2543188"/>
            <a:ext cx="3240000" cy="32400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412" name="Shape 41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6127129">
            <a:off x="7287150" y="5204349"/>
            <a:ext cx="1472355" cy="14559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Shape 418"/>
          <p:cNvSpPr txBox="1"/>
          <p:nvPr/>
        </p:nvSpPr>
        <p:spPr>
          <a:xfrm>
            <a:off x="341193" y="382137"/>
            <a:ext cx="6687402" cy="7078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4000">
                <a:solidFill>
                  <a:srgbClr val="8AAB00"/>
                </a:solidFill>
                <a:latin typeface="Roboto Light"/>
                <a:ea typeface="Roboto Light"/>
                <a:cs typeface="Roboto Light"/>
                <a:sym typeface="Roboto Light"/>
              </a:rPr>
              <a:t>Malattie del Legno della Vite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4000">
              <a:solidFill>
                <a:srgbClr val="8AAB00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cxnSp>
        <p:nvCxnSpPr>
          <p:cNvPr id="419" name="Shape 419"/>
          <p:cNvCxnSpPr/>
          <p:nvPr/>
        </p:nvCxnSpPr>
        <p:spPr>
          <a:xfrm>
            <a:off x="341193" y="518614"/>
            <a:ext cx="0" cy="1043999"/>
          </a:xfrm>
          <a:prstGeom prst="straightConnector1">
            <a:avLst/>
          </a:prstGeom>
          <a:noFill/>
          <a:ln w="38100" cap="flat" cmpd="sng">
            <a:solidFill>
              <a:srgbClr val="B4460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420" name="Shape 420"/>
          <p:cNvSpPr txBox="1"/>
          <p:nvPr/>
        </p:nvSpPr>
        <p:spPr>
          <a:xfrm>
            <a:off x="491318" y="1090023"/>
            <a:ext cx="5104263" cy="46166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2400">
                <a:solidFill>
                  <a:srgbClr val="BDC901"/>
                </a:solidFill>
                <a:latin typeface="Roboto Light"/>
                <a:ea typeface="Roboto Light"/>
                <a:cs typeface="Roboto Light"/>
                <a:sym typeface="Roboto Light"/>
              </a:rPr>
              <a:t>Quiz</a:t>
            </a:r>
          </a:p>
        </p:txBody>
      </p:sp>
      <p:sp>
        <p:nvSpPr>
          <p:cNvPr id="421" name="Shape 421"/>
          <p:cNvSpPr txBox="1"/>
          <p:nvPr/>
        </p:nvSpPr>
        <p:spPr>
          <a:xfrm>
            <a:off x="341193" y="2070444"/>
            <a:ext cx="4373680" cy="40010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buSzPct val="25000"/>
              <a:buNone/>
            </a:pPr>
            <a:r>
              <a:rPr lang="en-US" sz="2000">
                <a:solidFill>
                  <a:srgbClr val="B44601"/>
                </a:solidFill>
                <a:latin typeface="Roboto Light"/>
                <a:ea typeface="Roboto Light"/>
                <a:cs typeface="Roboto Light"/>
                <a:sym typeface="Roboto Light"/>
              </a:rPr>
              <a:t>Rispondi alle domande</a:t>
            </a:r>
          </a:p>
        </p:txBody>
      </p:sp>
      <p:pic>
        <p:nvPicPr>
          <p:cNvPr id="422" name="Shape 4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82692" y="3436687"/>
            <a:ext cx="3702532" cy="30815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Shape 427"/>
          <p:cNvSpPr txBox="1"/>
          <p:nvPr/>
        </p:nvSpPr>
        <p:spPr>
          <a:xfrm>
            <a:off x="341193" y="382137"/>
            <a:ext cx="6687402" cy="7078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4000">
                <a:solidFill>
                  <a:srgbClr val="8AAB00"/>
                </a:solidFill>
                <a:latin typeface="Roboto Light"/>
                <a:ea typeface="Roboto Light"/>
                <a:cs typeface="Roboto Light"/>
                <a:sym typeface="Roboto Light"/>
              </a:rPr>
              <a:t>Malattie del Legno della Vite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4000">
              <a:solidFill>
                <a:srgbClr val="8AAB00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cxnSp>
        <p:nvCxnSpPr>
          <p:cNvPr id="428" name="Shape 428"/>
          <p:cNvCxnSpPr/>
          <p:nvPr/>
        </p:nvCxnSpPr>
        <p:spPr>
          <a:xfrm>
            <a:off x="341193" y="518614"/>
            <a:ext cx="0" cy="1043999"/>
          </a:xfrm>
          <a:prstGeom prst="straightConnector1">
            <a:avLst/>
          </a:prstGeom>
          <a:noFill/>
          <a:ln w="38100" cap="flat" cmpd="sng">
            <a:solidFill>
              <a:srgbClr val="B4460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429" name="Shape 429"/>
          <p:cNvSpPr txBox="1"/>
          <p:nvPr/>
        </p:nvSpPr>
        <p:spPr>
          <a:xfrm>
            <a:off x="491318" y="1090023"/>
            <a:ext cx="5377217" cy="46166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2400">
                <a:solidFill>
                  <a:srgbClr val="BDC901"/>
                </a:solidFill>
                <a:latin typeface="Roboto Light"/>
                <a:ea typeface="Roboto Light"/>
                <a:cs typeface="Roboto Light"/>
                <a:sym typeface="Roboto Light"/>
              </a:rPr>
              <a:t>video</a:t>
            </a:r>
          </a:p>
        </p:txBody>
      </p:sp>
      <p:pic>
        <p:nvPicPr>
          <p:cNvPr id="430" name="Shape 4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8806" y="1965919"/>
            <a:ext cx="8042274" cy="45237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Shape 435"/>
          <p:cNvSpPr txBox="1"/>
          <p:nvPr/>
        </p:nvSpPr>
        <p:spPr>
          <a:xfrm>
            <a:off x="341193" y="382137"/>
            <a:ext cx="6687402" cy="7078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4000">
                <a:solidFill>
                  <a:srgbClr val="8AAB00"/>
                </a:solidFill>
                <a:latin typeface="Roboto Light"/>
                <a:ea typeface="Roboto Light"/>
                <a:cs typeface="Roboto Light"/>
                <a:sym typeface="Roboto Light"/>
              </a:rPr>
              <a:t>Malattie del Legno della Vite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4000">
              <a:solidFill>
                <a:srgbClr val="8AAB00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pic>
        <p:nvPicPr>
          <p:cNvPr id="436" name="Shape 4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20126" y="2403900"/>
            <a:ext cx="6537277" cy="408579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37" name="Shape 437"/>
          <p:cNvCxnSpPr/>
          <p:nvPr/>
        </p:nvCxnSpPr>
        <p:spPr>
          <a:xfrm>
            <a:off x="341193" y="518614"/>
            <a:ext cx="0" cy="1043999"/>
          </a:xfrm>
          <a:prstGeom prst="straightConnector1">
            <a:avLst/>
          </a:prstGeom>
          <a:noFill/>
          <a:ln w="38100" cap="flat" cmpd="sng">
            <a:solidFill>
              <a:srgbClr val="B4460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438" name="Shape 438"/>
          <p:cNvSpPr txBox="1"/>
          <p:nvPr/>
        </p:nvSpPr>
        <p:spPr>
          <a:xfrm>
            <a:off x="491318" y="1090023"/>
            <a:ext cx="5104263" cy="46166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2400">
                <a:solidFill>
                  <a:srgbClr val="BDC901"/>
                </a:solidFill>
                <a:latin typeface="Roboto Light"/>
                <a:ea typeface="Roboto Light"/>
                <a:cs typeface="Roboto Light"/>
                <a:sym typeface="Roboto Light"/>
              </a:rPr>
              <a:t>Quiz</a:t>
            </a:r>
          </a:p>
        </p:txBody>
      </p:sp>
      <p:sp>
        <p:nvSpPr>
          <p:cNvPr id="439" name="Shape 439"/>
          <p:cNvSpPr txBox="1"/>
          <p:nvPr/>
        </p:nvSpPr>
        <p:spPr>
          <a:xfrm>
            <a:off x="341193" y="2070444"/>
            <a:ext cx="4373680" cy="40010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buSzPct val="25000"/>
              <a:buNone/>
            </a:pPr>
            <a:r>
              <a:rPr lang="en-US" sz="2000">
                <a:solidFill>
                  <a:srgbClr val="B44601"/>
                </a:solidFill>
                <a:latin typeface="Roboto Light"/>
                <a:ea typeface="Roboto Light"/>
                <a:cs typeface="Roboto Light"/>
                <a:sym typeface="Roboto Light"/>
              </a:rPr>
              <a:t>Risultati e discussione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 txBox="1"/>
          <p:nvPr/>
        </p:nvSpPr>
        <p:spPr>
          <a:xfrm>
            <a:off x="341193" y="382137"/>
            <a:ext cx="6687402" cy="7078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4000">
                <a:solidFill>
                  <a:srgbClr val="8AAB00"/>
                </a:solidFill>
                <a:latin typeface="Roboto Light"/>
                <a:ea typeface="Roboto Light"/>
                <a:cs typeface="Roboto Light"/>
                <a:sym typeface="Roboto Light"/>
              </a:rPr>
              <a:t>Malattie del Legno della Vite</a:t>
            </a:r>
          </a:p>
        </p:txBody>
      </p:sp>
      <p:cxnSp>
        <p:nvCxnSpPr>
          <p:cNvPr id="121" name="Shape 121"/>
          <p:cNvCxnSpPr/>
          <p:nvPr/>
        </p:nvCxnSpPr>
        <p:spPr>
          <a:xfrm>
            <a:off x="341193" y="518614"/>
            <a:ext cx="0" cy="1043999"/>
          </a:xfrm>
          <a:prstGeom prst="straightConnector1">
            <a:avLst/>
          </a:prstGeom>
          <a:noFill/>
          <a:ln w="38100" cap="flat" cmpd="sng">
            <a:solidFill>
              <a:srgbClr val="B4460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122" name="Shape 122"/>
          <p:cNvSpPr txBox="1"/>
          <p:nvPr/>
        </p:nvSpPr>
        <p:spPr>
          <a:xfrm>
            <a:off x="491318" y="1090023"/>
            <a:ext cx="4435522" cy="46166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2400">
                <a:solidFill>
                  <a:srgbClr val="BDC901"/>
                </a:solidFill>
                <a:latin typeface="Roboto Light"/>
                <a:ea typeface="Roboto Light"/>
                <a:cs typeface="Roboto Light"/>
                <a:sym typeface="Roboto Light"/>
              </a:rPr>
              <a:t>Perché sono importanti?</a:t>
            </a:r>
          </a:p>
        </p:txBody>
      </p:sp>
      <p:pic>
        <p:nvPicPr>
          <p:cNvPr id="123" name="Shape 123"/>
          <p:cNvPicPr preferRelativeResize="0"/>
          <p:nvPr/>
        </p:nvPicPr>
        <p:blipFill rotWithShape="1">
          <a:blip r:embed="rId3">
            <a:alphaModFix/>
          </a:blip>
          <a:srcRect r="-149"/>
          <a:stretch/>
        </p:blipFill>
        <p:spPr>
          <a:xfrm>
            <a:off x="4414837" y="4805737"/>
            <a:ext cx="4412396" cy="1837949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Shape 124"/>
          <p:cNvSpPr txBox="1"/>
          <p:nvPr/>
        </p:nvSpPr>
        <p:spPr>
          <a:xfrm>
            <a:off x="269751" y="2420048"/>
            <a:ext cx="2605206" cy="40010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2000">
                <a:solidFill>
                  <a:srgbClr val="8AAB00"/>
                </a:solidFill>
                <a:latin typeface="Roboto Light"/>
                <a:ea typeface="Roboto Light"/>
                <a:cs typeface="Roboto Light"/>
                <a:sym typeface="Roboto Light"/>
              </a:rPr>
              <a:t>Vigneto</a:t>
            </a:r>
            <a:r>
              <a:rPr lang="en-US" sz="2000">
                <a:solidFill>
                  <a:srgbClr val="FECB01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</a:p>
        </p:txBody>
      </p:sp>
      <p:sp>
        <p:nvSpPr>
          <p:cNvPr id="125" name="Shape 125"/>
          <p:cNvSpPr txBox="1"/>
          <p:nvPr/>
        </p:nvSpPr>
        <p:spPr>
          <a:xfrm>
            <a:off x="269751" y="3683700"/>
            <a:ext cx="2605206" cy="40010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2000">
                <a:solidFill>
                  <a:srgbClr val="8AAB00"/>
                </a:solidFill>
                <a:latin typeface="Roboto Light"/>
                <a:ea typeface="Roboto Light"/>
                <a:cs typeface="Roboto Light"/>
                <a:sym typeface="Roboto Light"/>
              </a:rPr>
              <a:t>Vinificazione</a:t>
            </a:r>
            <a:r>
              <a:rPr lang="en-US" sz="2000">
                <a:solidFill>
                  <a:srgbClr val="FECB01"/>
                </a:solidFill>
                <a:latin typeface="Roboto Light"/>
                <a:ea typeface="Roboto Light"/>
                <a:cs typeface="Roboto Light"/>
                <a:sym typeface="Roboto Light"/>
              </a:rPr>
              <a:t>:</a:t>
            </a:r>
          </a:p>
        </p:txBody>
      </p:sp>
      <p:sp>
        <p:nvSpPr>
          <p:cNvPr id="126" name="Shape 126"/>
          <p:cNvSpPr txBox="1"/>
          <p:nvPr/>
        </p:nvSpPr>
        <p:spPr>
          <a:xfrm>
            <a:off x="2201858" y="2345964"/>
            <a:ext cx="4241805" cy="132343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buSzPct val="25000"/>
              <a:buNone/>
            </a:pPr>
            <a:r>
              <a:rPr lang="en-US" sz="2000">
                <a:solidFill>
                  <a:srgbClr val="B44601"/>
                </a:solidFill>
                <a:latin typeface="Roboto Light"/>
                <a:ea typeface="Roboto Light"/>
                <a:cs typeface="Roboto Light"/>
                <a:sym typeface="Roboto Light"/>
              </a:rPr>
              <a:t>Produzione ridotta, morte della pianta e costi di reimpianto</a:t>
            </a:r>
          </a:p>
          <a:p>
            <a:pPr marL="0" marR="0" lvl="0" indent="0" algn="just" rtl="0">
              <a:spcBef>
                <a:spcPts val="0"/>
              </a:spcBef>
              <a:buNone/>
            </a:pP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Shape 127"/>
          <p:cNvSpPr txBox="1"/>
          <p:nvPr/>
        </p:nvSpPr>
        <p:spPr>
          <a:xfrm>
            <a:off x="2201858" y="3617576"/>
            <a:ext cx="4241805" cy="10156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buSzPct val="25000"/>
              <a:buNone/>
            </a:pPr>
            <a:r>
              <a:rPr lang="en-US" sz="2000">
                <a:solidFill>
                  <a:srgbClr val="B44601"/>
                </a:solidFill>
                <a:latin typeface="Roboto Light"/>
                <a:ea typeface="Roboto Light"/>
                <a:cs typeface="Roboto Light"/>
                <a:sym typeface="Roboto Light"/>
              </a:rPr>
              <a:t>messa a rischio di qualità e quantità (&lt; zucchero, &gt;pH   ecc)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 txBox="1"/>
          <p:nvPr/>
        </p:nvSpPr>
        <p:spPr>
          <a:xfrm>
            <a:off x="341193" y="382137"/>
            <a:ext cx="6687402" cy="7078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4000">
                <a:solidFill>
                  <a:srgbClr val="8AAB00"/>
                </a:solidFill>
                <a:latin typeface="Roboto Light"/>
                <a:ea typeface="Roboto Light"/>
                <a:cs typeface="Roboto Light"/>
                <a:sym typeface="Roboto Light"/>
              </a:rPr>
              <a:t>Malattie del Legno della Vite</a:t>
            </a:r>
          </a:p>
        </p:txBody>
      </p:sp>
      <p:cxnSp>
        <p:nvCxnSpPr>
          <p:cNvPr id="133" name="Shape 133"/>
          <p:cNvCxnSpPr/>
          <p:nvPr/>
        </p:nvCxnSpPr>
        <p:spPr>
          <a:xfrm>
            <a:off x="341193" y="518614"/>
            <a:ext cx="0" cy="1043999"/>
          </a:xfrm>
          <a:prstGeom prst="straightConnector1">
            <a:avLst/>
          </a:prstGeom>
          <a:noFill/>
          <a:ln w="38100" cap="flat" cmpd="sng">
            <a:solidFill>
              <a:srgbClr val="B4460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134" name="Shape 134"/>
          <p:cNvSpPr txBox="1"/>
          <p:nvPr/>
        </p:nvSpPr>
        <p:spPr>
          <a:xfrm>
            <a:off x="491318" y="1090023"/>
            <a:ext cx="5377217" cy="46166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2400">
                <a:solidFill>
                  <a:srgbClr val="BDC901"/>
                </a:solidFill>
                <a:latin typeface="Roboto Light"/>
                <a:ea typeface="Roboto Light"/>
                <a:cs typeface="Roboto Light"/>
                <a:sym typeface="Roboto Light"/>
              </a:rPr>
              <a:t>Quali sono?   </a:t>
            </a:r>
            <a:r>
              <a:rPr lang="en-US" sz="2400">
                <a:solidFill>
                  <a:srgbClr val="B44601"/>
                </a:solidFill>
                <a:latin typeface="Roboto Light"/>
                <a:ea typeface="Roboto Light"/>
                <a:cs typeface="Roboto Light"/>
                <a:sym typeface="Roboto Light"/>
              </a:rPr>
              <a:t>(Vigneto in produzione)</a:t>
            </a:r>
          </a:p>
        </p:txBody>
      </p:sp>
      <p:pic>
        <p:nvPicPr>
          <p:cNvPr id="135" name="Shape 13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9770" y="2545573"/>
            <a:ext cx="2197289" cy="21972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Shape 13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482739" y="2545563"/>
            <a:ext cx="2197289" cy="21972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Shape 13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581420" y="2545568"/>
            <a:ext cx="2203908" cy="2197291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Shape 138"/>
          <p:cNvSpPr txBox="1"/>
          <p:nvPr/>
        </p:nvSpPr>
        <p:spPr>
          <a:xfrm>
            <a:off x="255465" y="5022375"/>
            <a:ext cx="2306473" cy="46166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2400" i="1">
                <a:solidFill>
                  <a:srgbClr val="B44601"/>
                </a:solidFill>
                <a:latin typeface="Roboto Light"/>
                <a:ea typeface="Roboto Light"/>
                <a:cs typeface="Roboto Light"/>
                <a:sym typeface="Roboto Light"/>
              </a:rPr>
              <a:t>Botryosphaeria</a:t>
            </a:r>
          </a:p>
        </p:txBody>
      </p:sp>
      <p:sp>
        <p:nvSpPr>
          <p:cNvPr id="139" name="Shape 139"/>
          <p:cNvSpPr txBox="1"/>
          <p:nvPr/>
        </p:nvSpPr>
        <p:spPr>
          <a:xfrm>
            <a:off x="3987705" y="5022373"/>
            <a:ext cx="1160062" cy="46166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2400" i="1">
                <a:solidFill>
                  <a:srgbClr val="B44601"/>
                </a:solidFill>
                <a:latin typeface="Roboto Light"/>
                <a:ea typeface="Roboto Light"/>
                <a:cs typeface="Roboto Light"/>
                <a:sym typeface="Roboto Light"/>
              </a:rPr>
              <a:t>Eutypa</a:t>
            </a:r>
          </a:p>
        </p:txBody>
      </p:sp>
      <p:sp>
        <p:nvSpPr>
          <p:cNvPr id="140" name="Shape 140"/>
          <p:cNvSpPr txBox="1"/>
          <p:nvPr/>
        </p:nvSpPr>
        <p:spPr>
          <a:xfrm>
            <a:off x="6534518" y="4844025"/>
            <a:ext cx="2292899" cy="4617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2400" i="1">
                <a:solidFill>
                  <a:srgbClr val="B44601"/>
                </a:solidFill>
                <a:latin typeface="Roboto Light"/>
                <a:ea typeface="Roboto Light"/>
                <a:cs typeface="Roboto Light"/>
                <a:sym typeface="Roboto Light"/>
              </a:rPr>
              <a:t>Complesso dell’Esca</a:t>
            </a:r>
          </a:p>
        </p:txBody>
      </p:sp>
      <p:sp>
        <p:nvSpPr>
          <p:cNvPr id="141" name="Shape 141"/>
          <p:cNvSpPr txBox="1"/>
          <p:nvPr/>
        </p:nvSpPr>
        <p:spPr>
          <a:xfrm>
            <a:off x="408153" y="5669553"/>
            <a:ext cx="2006222" cy="92332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1800" b="1">
                <a:solidFill>
                  <a:srgbClr val="B44601"/>
                </a:solidFill>
                <a:latin typeface="Roboto Light"/>
                <a:ea typeface="Roboto Light"/>
                <a:cs typeface="Roboto Light"/>
                <a:sym typeface="Roboto Light"/>
              </a:rPr>
              <a:t>Crescita tardiva</a:t>
            </a: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1800" b="1">
                <a:solidFill>
                  <a:srgbClr val="B44601"/>
                </a:solidFill>
                <a:latin typeface="Roboto Light"/>
                <a:ea typeface="Roboto Light"/>
                <a:cs typeface="Roboto Light"/>
                <a:sym typeface="Roboto Light"/>
              </a:rPr>
              <a:t>Clorosi sulle foglie</a:t>
            </a:r>
          </a:p>
        </p:txBody>
      </p:sp>
      <p:sp>
        <p:nvSpPr>
          <p:cNvPr id="142" name="Shape 142"/>
          <p:cNvSpPr txBox="1"/>
          <p:nvPr/>
        </p:nvSpPr>
        <p:spPr>
          <a:xfrm>
            <a:off x="3330475" y="5669553"/>
            <a:ext cx="2497541" cy="92332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1800" b="1">
                <a:solidFill>
                  <a:srgbClr val="B44601"/>
                </a:solidFill>
                <a:latin typeface="Roboto Light"/>
                <a:ea typeface="Roboto Light"/>
                <a:cs typeface="Roboto Light"/>
                <a:sym typeface="Roboto Light"/>
              </a:rPr>
              <a:t>Sviluppo stentato</a:t>
            </a: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1800" b="1">
                <a:solidFill>
                  <a:srgbClr val="B44601"/>
                </a:solidFill>
                <a:latin typeface="Roboto Light"/>
                <a:ea typeface="Roboto Light"/>
                <a:cs typeface="Roboto Light"/>
                <a:sym typeface="Roboto Light"/>
              </a:rPr>
              <a:t>Forte clorosi sulle foglie</a:t>
            </a:r>
          </a:p>
        </p:txBody>
      </p:sp>
      <p:sp>
        <p:nvSpPr>
          <p:cNvPr id="143" name="Shape 143"/>
          <p:cNvSpPr txBox="1"/>
          <p:nvPr/>
        </p:nvSpPr>
        <p:spPr>
          <a:xfrm>
            <a:off x="6432151" y="5666191"/>
            <a:ext cx="2497541" cy="92332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1800" b="1">
                <a:solidFill>
                  <a:srgbClr val="B44601"/>
                </a:solidFill>
                <a:latin typeface="Roboto Light"/>
                <a:ea typeface="Roboto Light"/>
                <a:cs typeface="Roboto Light"/>
                <a:sym typeface="Roboto Light"/>
              </a:rPr>
              <a:t>Tigratura delle foglie</a:t>
            </a: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1800" b="1">
                <a:solidFill>
                  <a:srgbClr val="B44601"/>
                </a:solidFill>
                <a:latin typeface="Roboto Light"/>
                <a:ea typeface="Roboto Light"/>
                <a:cs typeface="Roboto Light"/>
                <a:sym typeface="Roboto Light"/>
              </a:rPr>
              <a:t>Macchie nere sugli acini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 txBox="1"/>
          <p:nvPr/>
        </p:nvSpPr>
        <p:spPr>
          <a:xfrm>
            <a:off x="341193" y="382137"/>
            <a:ext cx="6687402" cy="7078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4000">
                <a:solidFill>
                  <a:srgbClr val="8AAB00"/>
                </a:solidFill>
                <a:latin typeface="Roboto Light"/>
                <a:ea typeface="Roboto Light"/>
                <a:cs typeface="Roboto Light"/>
                <a:sym typeface="Roboto Light"/>
              </a:rPr>
              <a:t>Malattie del Legno della Vite</a:t>
            </a:r>
          </a:p>
        </p:txBody>
      </p:sp>
      <p:cxnSp>
        <p:nvCxnSpPr>
          <p:cNvPr id="149" name="Shape 149"/>
          <p:cNvCxnSpPr/>
          <p:nvPr/>
        </p:nvCxnSpPr>
        <p:spPr>
          <a:xfrm>
            <a:off x="341193" y="518614"/>
            <a:ext cx="0" cy="1043999"/>
          </a:xfrm>
          <a:prstGeom prst="straightConnector1">
            <a:avLst/>
          </a:prstGeom>
          <a:noFill/>
          <a:ln w="38100" cap="flat" cmpd="sng">
            <a:solidFill>
              <a:srgbClr val="B4460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150" name="Shape 150"/>
          <p:cNvSpPr txBox="1"/>
          <p:nvPr/>
        </p:nvSpPr>
        <p:spPr>
          <a:xfrm>
            <a:off x="491318" y="1090023"/>
            <a:ext cx="5377217" cy="46166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2400">
                <a:solidFill>
                  <a:srgbClr val="BDC901"/>
                </a:solidFill>
                <a:latin typeface="Roboto Light"/>
                <a:ea typeface="Roboto Light"/>
                <a:cs typeface="Roboto Light"/>
                <a:sym typeface="Roboto Light"/>
              </a:rPr>
              <a:t>Come gestire la malattia</a:t>
            </a:r>
          </a:p>
        </p:txBody>
      </p:sp>
      <p:sp>
        <p:nvSpPr>
          <p:cNvPr id="151" name="Shape 151"/>
          <p:cNvSpPr txBox="1"/>
          <p:nvPr/>
        </p:nvSpPr>
        <p:spPr>
          <a:xfrm>
            <a:off x="241178" y="2345301"/>
            <a:ext cx="8688509" cy="12926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buSzPct val="25000"/>
              <a:buNone/>
            </a:pPr>
            <a:r>
              <a:rPr lang="en-US" sz="2000">
                <a:solidFill>
                  <a:srgbClr val="B44601"/>
                </a:solidFill>
                <a:latin typeface="Roboto Light"/>
                <a:ea typeface="Roboto Light"/>
                <a:cs typeface="Roboto Light"/>
                <a:sym typeface="Roboto Light"/>
              </a:rPr>
              <a:t>La chiave del </a:t>
            </a:r>
            <a:r>
              <a:rPr lang="en-US" sz="2000">
                <a:solidFill>
                  <a:srgbClr val="8AAB00"/>
                </a:solidFill>
                <a:latin typeface="Roboto Light"/>
                <a:ea typeface="Roboto Light"/>
                <a:cs typeface="Roboto Light"/>
                <a:sym typeface="Roboto Light"/>
              </a:rPr>
              <a:t>successo</a:t>
            </a:r>
            <a:r>
              <a:rPr lang="en-US" sz="2000">
                <a:solidFill>
                  <a:srgbClr val="B44601"/>
                </a:solidFill>
                <a:latin typeface="Roboto Light"/>
                <a:ea typeface="Roboto Light"/>
                <a:cs typeface="Roboto Light"/>
                <a:sym typeface="Roboto Light"/>
              </a:rPr>
              <a:t> nella lotta contro le malattie del legno della vite è la </a:t>
            </a:r>
            <a:r>
              <a:rPr lang="en-US" sz="2000">
                <a:solidFill>
                  <a:srgbClr val="8AAB00"/>
                </a:solidFill>
                <a:latin typeface="Roboto Light"/>
                <a:ea typeface="Roboto Light"/>
                <a:cs typeface="Roboto Light"/>
                <a:sym typeface="Roboto Light"/>
              </a:rPr>
              <a:t>prevenzione.</a:t>
            </a:r>
          </a:p>
        </p:txBody>
      </p:sp>
      <p:pic>
        <p:nvPicPr>
          <p:cNvPr id="152" name="Shape 152"/>
          <p:cNvPicPr preferRelativeResize="0"/>
          <p:nvPr/>
        </p:nvPicPr>
        <p:blipFill rotWithShape="1">
          <a:blip r:embed="rId3">
            <a:alphaModFix/>
          </a:blip>
          <a:srcRect r="-149"/>
          <a:stretch/>
        </p:blipFill>
        <p:spPr>
          <a:xfrm>
            <a:off x="2515992" y="4071939"/>
            <a:ext cx="6311242" cy="2628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 txBox="1"/>
          <p:nvPr/>
        </p:nvSpPr>
        <p:spPr>
          <a:xfrm>
            <a:off x="341193" y="382137"/>
            <a:ext cx="6687402" cy="7078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4000">
                <a:solidFill>
                  <a:srgbClr val="8AAB00"/>
                </a:solidFill>
                <a:latin typeface="Roboto Light"/>
                <a:ea typeface="Roboto Light"/>
                <a:cs typeface="Roboto Light"/>
                <a:sym typeface="Roboto Light"/>
              </a:rPr>
              <a:t>Malattie del Legno della Vite</a:t>
            </a:r>
          </a:p>
        </p:txBody>
      </p:sp>
      <p:cxnSp>
        <p:nvCxnSpPr>
          <p:cNvPr id="158" name="Shape 158"/>
          <p:cNvCxnSpPr/>
          <p:nvPr/>
        </p:nvCxnSpPr>
        <p:spPr>
          <a:xfrm>
            <a:off x="341193" y="518614"/>
            <a:ext cx="0" cy="1043999"/>
          </a:xfrm>
          <a:prstGeom prst="straightConnector1">
            <a:avLst/>
          </a:prstGeom>
          <a:noFill/>
          <a:ln w="38100" cap="flat" cmpd="sng">
            <a:solidFill>
              <a:srgbClr val="B4460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159" name="Shape 159"/>
          <p:cNvSpPr txBox="1"/>
          <p:nvPr/>
        </p:nvSpPr>
        <p:spPr>
          <a:xfrm>
            <a:off x="491318" y="1090023"/>
            <a:ext cx="5377217" cy="46166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2400">
                <a:solidFill>
                  <a:srgbClr val="BDC901"/>
                </a:solidFill>
                <a:latin typeface="Roboto Light"/>
                <a:ea typeface="Roboto Light"/>
                <a:cs typeface="Roboto Light"/>
                <a:sym typeface="Roboto Light"/>
              </a:rPr>
              <a:t>Strategie di prevenzione</a:t>
            </a:r>
          </a:p>
        </p:txBody>
      </p:sp>
      <p:sp>
        <p:nvSpPr>
          <p:cNvPr id="160" name="Shape 160"/>
          <p:cNvSpPr txBox="1"/>
          <p:nvPr/>
        </p:nvSpPr>
        <p:spPr>
          <a:xfrm>
            <a:off x="250103" y="2320689"/>
            <a:ext cx="5523600" cy="12927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buSzPct val="25000"/>
              <a:buNone/>
            </a:pPr>
            <a:r>
              <a:rPr lang="en-US" sz="2000">
                <a:solidFill>
                  <a:srgbClr val="B44601"/>
                </a:solidFill>
                <a:latin typeface="Roboto Light"/>
                <a:ea typeface="Roboto Light"/>
                <a:cs typeface="Roboto Light"/>
                <a:sym typeface="Roboto Light"/>
              </a:rPr>
              <a:t>Per </a:t>
            </a:r>
            <a:r>
              <a:rPr lang="en-US" sz="2000">
                <a:solidFill>
                  <a:srgbClr val="8AAB00"/>
                </a:solidFill>
                <a:latin typeface="Roboto Light"/>
                <a:ea typeface="Roboto Light"/>
                <a:cs typeface="Roboto Light"/>
                <a:sym typeface="Roboto Light"/>
              </a:rPr>
              <a:t>prevenire</a:t>
            </a:r>
            <a:r>
              <a:rPr lang="en-US" sz="2000">
                <a:solidFill>
                  <a:srgbClr val="B44601"/>
                </a:solidFill>
                <a:latin typeface="Roboto Light"/>
                <a:ea typeface="Roboto Light"/>
                <a:cs typeface="Roboto Light"/>
                <a:sym typeface="Roboto Light"/>
              </a:rPr>
              <a:t> la diffusione delle GTD è importante comprendere il processo infettivo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1" name="Shape 16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69239" y="3186109"/>
            <a:ext cx="3193635" cy="3052418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Shape 162"/>
          <p:cNvSpPr txBox="1"/>
          <p:nvPr/>
        </p:nvSpPr>
        <p:spPr>
          <a:xfrm>
            <a:off x="7030820" y="5336410"/>
            <a:ext cx="1096761" cy="33855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6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Infezione</a:t>
            </a:r>
          </a:p>
        </p:txBody>
      </p:sp>
      <p:sp>
        <p:nvSpPr>
          <p:cNvPr id="163" name="Shape 163"/>
          <p:cNvSpPr txBox="1"/>
          <p:nvPr/>
        </p:nvSpPr>
        <p:spPr>
          <a:xfrm>
            <a:off x="6696275" y="4094825"/>
            <a:ext cx="1431300" cy="3387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600" dirty="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Disperse </a:t>
            </a:r>
            <a:r>
              <a:rPr lang="en-US" sz="1600" dirty="0" err="1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dalla</a:t>
            </a:r>
            <a:r>
              <a:rPr lang="en-US" sz="1600" dirty="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 </a:t>
            </a:r>
            <a:r>
              <a:rPr lang="en-US" sz="1600" dirty="0" err="1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pioggia</a:t>
            </a:r>
            <a:endParaRPr lang="en-US" sz="1600" dirty="0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64" name="Shape 164"/>
          <p:cNvSpPr txBox="1"/>
          <p:nvPr/>
        </p:nvSpPr>
        <p:spPr>
          <a:xfrm>
            <a:off x="6383769" y="3274788"/>
            <a:ext cx="1613873" cy="33855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6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L’inoculo è pronto</a:t>
            </a:r>
          </a:p>
        </p:txBody>
      </p:sp>
      <p:sp>
        <p:nvSpPr>
          <p:cNvPr id="165" name="Shape 165"/>
          <p:cNvSpPr txBox="1"/>
          <p:nvPr/>
        </p:nvSpPr>
        <p:spPr>
          <a:xfrm>
            <a:off x="4525098" y="5550753"/>
            <a:ext cx="1389638" cy="33855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6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Riproduzione</a:t>
            </a:r>
          </a:p>
        </p:txBody>
      </p:sp>
      <p:sp>
        <p:nvSpPr>
          <p:cNvPr id="166" name="Shape 166"/>
          <p:cNvSpPr txBox="1"/>
          <p:nvPr/>
        </p:nvSpPr>
        <p:spPr>
          <a:xfrm>
            <a:off x="5955769" y="6238528"/>
            <a:ext cx="1106364" cy="33855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600" b="1">
                <a:solidFill>
                  <a:srgbClr val="FF0000"/>
                </a:solidFill>
                <a:latin typeface="Roboto Light"/>
                <a:ea typeface="Roboto Light"/>
                <a:cs typeface="Roboto Light"/>
                <a:sym typeface="Roboto Light"/>
              </a:rPr>
              <a:t>Estate</a:t>
            </a:r>
          </a:p>
        </p:txBody>
      </p:sp>
      <p:sp>
        <p:nvSpPr>
          <p:cNvPr id="167" name="Shape 167"/>
          <p:cNvSpPr txBox="1"/>
          <p:nvPr/>
        </p:nvSpPr>
        <p:spPr>
          <a:xfrm>
            <a:off x="3542014" y="4543042"/>
            <a:ext cx="964051" cy="33855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600" b="1">
                <a:solidFill>
                  <a:srgbClr val="FFC000"/>
                </a:solidFill>
                <a:latin typeface="Roboto Light"/>
                <a:ea typeface="Roboto Light"/>
                <a:cs typeface="Roboto Light"/>
                <a:sym typeface="Roboto Light"/>
              </a:rPr>
              <a:t>Autunno</a:t>
            </a:r>
          </a:p>
        </p:txBody>
      </p:sp>
      <p:sp>
        <p:nvSpPr>
          <p:cNvPr id="168" name="Shape 168"/>
          <p:cNvSpPr txBox="1"/>
          <p:nvPr/>
        </p:nvSpPr>
        <p:spPr>
          <a:xfrm>
            <a:off x="6120349" y="2678275"/>
            <a:ext cx="874500" cy="3387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600" b="1">
                <a:solidFill>
                  <a:srgbClr val="00B0F0"/>
                </a:solidFill>
                <a:latin typeface="Roboto Light"/>
                <a:ea typeface="Roboto Light"/>
                <a:cs typeface="Roboto Light"/>
                <a:sym typeface="Roboto Light"/>
              </a:rPr>
              <a:t>Inverno</a:t>
            </a:r>
          </a:p>
        </p:txBody>
      </p:sp>
      <p:sp>
        <p:nvSpPr>
          <p:cNvPr id="169" name="Shape 169"/>
          <p:cNvSpPr txBox="1"/>
          <p:nvPr/>
        </p:nvSpPr>
        <p:spPr>
          <a:xfrm>
            <a:off x="7281278" y="3647757"/>
            <a:ext cx="2118210" cy="33855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600" b="1">
                <a:solidFill>
                  <a:srgbClr val="B44601"/>
                </a:solidFill>
                <a:latin typeface="Roboto Light"/>
                <a:ea typeface="Roboto Light"/>
                <a:cs typeface="Roboto Light"/>
                <a:sym typeface="Roboto Light"/>
              </a:rPr>
              <a:t>Ferite da potatura</a:t>
            </a:r>
          </a:p>
        </p:txBody>
      </p:sp>
      <p:sp>
        <p:nvSpPr>
          <p:cNvPr id="170" name="Shape 170"/>
          <p:cNvSpPr txBox="1"/>
          <p:nvPr/>
        </p:nvSpPr>
        <p:spPr>
          <a:xfrm>
            <a:off x="7862874" y="4562164"/>
            <a:ext cx="1244825" cy="42136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600" b="1" dirty="0">
                <a:solidFill>
                  <a:srgbClr val="92D050"/>
                </a:solidFill>
                <a:latin typeface="Roboto Light"/>
                <a:ea typeface="Roboto Light"/>
                <a:cs typeface="Roboto Light"/>
                <a:sym typeface="Roboto Light"/>
              </a:rPr>
              <a:t>Primavera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 txBox="1"/>
          <p:nvPr/>
        </p:nvSpPr>
        <p:spPr>
          <a:xfrm>
            <a:off x="341193" y="382137"/>
            <a:ext cx="6687402" cy="7078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4000">
                <a:solidFill>
                  <a:srgbClr val="8AAB00"/>
                </a:solidFill>
                <a:latin typeface="Roboto Light"/>
                <a:ea typeface="Roboto Light"/>
                <a:cs typeface="Roboto Light"/>
                <a:sym typeface="Roboto Light"/>
              </a:rPr>
              <a:t>Malattie del Legno della Vite</a:t>
            </a:r>
          </a:p>
        </p:txBody>
      </p:sp>
      <p:cxnSp>
        <p:nvCxnSpPr>
          <p:cNvPr id="176" name="Shape 176"/>
          <p:cNvCxnSpPr/>
          <p:nvPr/>
        </p:nvCxnSpPr>
        <p:spPr>
          <a:xfrm>
            <a:off x="341193" y="518614"/>
            <a:ext cx="0" cy="1043999"/>
          </a:xfrm>
          <a:prstGeom prst="straightConnector1">
            <a:avLst/>
          </a:prstGeom>
          <a:noFill/>
          <a:ln w="38100" cap="flat" cmpd="sng">
            <a:solidFill>
              <a:srgbClr val="B4460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177" name="Shape 177"/>
          <p:cNvSpPr txBox="1"/>
          <p:nvPr/>
        </p:nvSpPr>
        <p:spPr>
          <a:xfrm>
            <a:off x="491318" y="1090023"/>
            <a:ext cx="5377217" cy="46166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2400">
                <a:solidFill>
                  <a:srgbClr val="BDC901"/>
                </a:solidFill>
                <a:latin typeface="Roboto Light"/>
                <a:ea typeface="Roboto Light"/>
                <a:cs typeface="Roboto Light"/>
                <a:sym typeface="Roboto Light"/>
              </a:rPr>
              <a:t>Strategie di prevenzione</a:t>
            </a:r>
          </a:p>
        </p:txBody>
      </p:sp>
      <p:sp>
        <p:nvSpPr>
          <p:cNvPr id="178" name="Shape 178"/>
          <p:cNvSpPr txBox="1"/>
          <p:nvPr/>
        </p:nvSpPr>
        <p:spPr>
          <a:xfrm>
            <a:off x="241178" y="2327651"/>
            <a:ext cx="8645647" cy="466435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buSzPct val="25000"/>
              <a:buNone/>
            </a:pPr>
            <a:r>
              <a:rPr lang="en-US" sz="1970">
                <a:solidFill>
                  <a:srgbClr val="B44601"/>
                </a:solidFill>
                <a:latin typeface="Roboto Light"/>
                <a:ea typeface="Roboto Light"/>
                <a:cs typeface="Roboto Light"/>
                <a:sym typeface="Roboto Light"/>
              </a:rPr>
              <a:t>Sapendo che i patogeni delle GTD colpiscono principalmente la pianta attraverso le </a:t>
            </a:r>
            <a:r>
              <a:rPr lang="en-US" sz="1970">
                <a:solidFill>
                  <a:srgbClr val="8AAB00"/>
                </a:solidFill>
                <a:latin typeface="Roboto Light"/>
                <a:ea typeface="Roboto Light"/>
                <a:cs typeface="Roboto Light"/>
                <a:sym typeface="Roboto Light"/>
              </a:rPr>
              <a:t>ferite da potatura</a:t>
            </a:r>
            <a:r>
              <a:rPr lang="en-US" sz="1970">
                <a:solidFill>
                  <a:srgbClr val="B44601"/>
                </a:solidFill>
                <a:latin typeface="Roboto Light"/>
                <a:ea typeface="Roboto Light"/>
                <a:cs typeface="Roboto Light"/>
                <a:sym typeface="Roboto Light"/>
              </a:rPr>
              <a:t>, è possibile usare i seguenti accorgimenti per ridurre il rischio di infezione:</a:t>
            </a: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buNone/>
            </a:pPr>
            <a:endParaRPr sz="2000">
              <a:solidFill>
                <a:srgbClr val="B44601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342900" marR="0" lvl="0" indent="-342900" algn="l" rtl="0">
              <a:lnSpc>
                <a:spcPct val="200000"/>
              </a:lnSpc>
              <a:spcBef>
                <a:spcPts val="0"/>
              </a:spcBef>
              <a:buClr>
                <a:srgbClr val="CF722A"/>
              </a:buClr>
              <a:buSzPct val="100000"/>
              <a:buFont typeface="Roboto Light"/>
              <a:buChar char="-"/>
            </a:pPr>
            <a:r>
              <a:rPr lang="en-US" sz="2000">
                <a:solidFill>
                  <a:srgbClr val="CF722A"/>
                </a:solidFill>
                <a:latin typeface="Roboto Light"/>
                <a:ea typeface="Roboto Light"/>
                <a:cs typeface="Roboto Light"/>
                <a:sym typeface="Roboto Light"/>
              </a:rPr>
              <a:t>Ridurre l’inoculo</a:t>
            </a:r>
          </a:p>
          <a:p>
            <a:pPr marL="342900" marR="0" lvl="0" indent="-342900" algn="l" rtl="0">
              <a:lnSpc>
                <a:spcPct val="200000"/>
              </a:lnSpc>
              <a:spcBef>
                <a:spcPts val="0"/>
              </a:spcBef>
              <a:buClr>
                <a:srgbClr val="CF722A"/>
              </a:buClr>
              <a:buSzPct val="100000"/>
              <a:buFont typeface="Roboto Light"/>
              <a:buChar char="-"/>
            </a:pPr>
            <a:r>
              <a:rPr lang="en-US" sz="2000">
                <a:solidFill>
                  <a:srgbClr val="CF722A"/>
                </a:solidFill>
                <a:latin typeface="Roboto Light"/>
                <a:ea typeface="Roboto Light"/>
                <a:cs typeface="Roboto Light"/>
                <a:sym typeface="Roboto Light"/>
              </a:rPr>
              <a:t>Potare in periodi secchi</a:t>
            </a:r>
          </a:p>
          <a:p>
            <a:pPr marL="342900" marR="0" lvl="0" indent="-342900" algn="l" rtl="0">
              <a:lnSpc>
                <a:spcPct val="200000"/>
              </a:lnSpc>
              <a:spcBef>
                <a:spcPts val="0"/>
              </a:spcBef>
              <a:buClr>
                <a:srgbClr val="CF722A"/>
              </a:buClr>
              <a:buSzPct val="100000"/>
              <a:buFont typeface="Roboto Light"/>
              <a:buChar char="-"/>
            </a:pPr>
            <a:r>
              <a:rPr lang="en-US" sz="2000">
                <a:solidFill>
                  <a:srgbClr val="CF722A"/>
                </a:solidFill>
                <a:latin typeface="Roboto Light"/>
                <a:ea typeface="Roboto Light"/>
                <a:cs typeface="Roboto Light"/>
                <a:sym typeface="Roboto Light"/>
              </a:rPr>
              <a:t>Proteggere le ferite da potatura</a:t>
            </a:r>
          </a:p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buSzPct val="25000"/>
              <a:buNone/>
            </a:pPr>
            <a:r>
              <a:rPr lang="en-US" sz="2000">
                <a:solidFill>
                  <a:srgbClr val="B44601"/>
                </a:solidFill>
                <a:latin typeface="Roboto Light"/>
                <a:ea typeface="Roboto Light"/>
                <a:cs typeface="Roboto Light"/>
                <a:sym typeface="Roboto Light"/>
              </a:rPr>
              <a:t> 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9" name="Shape 17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57723" y="3786283"/>
            <a:ext cx="4486274" cy="30717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 txBox="1"/>
          <p:nvPr/>
        </p:nvSpPr>
        <p:spPr>
          <a:xfrm>
            <a:off x="341193" y="382137"/>
            <a:ext cx="6687402" cy="7078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4000">
                <a:solidFill>
                  <a:srgbClr val="8AAB00"/>
                </a:solidFill>
                <a:latin typeface="Roboto Light"/>
                <a:ea typeface="Roboto Light"/>
                <a:cs typeface="Roboto Light"/>
                <a:sym typeface="Roboto Light"/>
              </a:rPr>
              <a:t>Malattie del Legno della Vite</a:t>
            </a:r>
          </a:p>
        </p:txBody>
      </p:sp>
      <p:cxnSp>
        <p:nvCxnSpPr>
          <p:cNvPr id="185" name="Shape 185"/>
          <p:cNvCxnSpPr/>
          <p:nvPr/>
        </p:nvCxnSpPr>
        <p:spPr>
          <a:xfrm>
            <a:off x="341193" y="518614"/>
            <a:ext cx="0" cy="1043999"/>
          </a:xfrm>
          <a:prstGeom prst="straightConnector1">
            <a:avLst/>
          </a:prstGeom>
          <a:noFill/>
          <a:ln w="38100" cap="flat" cmpd="sng">
            <a:solidFill>
              <a:srgbClr val="B4460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186" name="Shape 186"/>
          <p:cNvSpPr txBox="1"/>
          <p:nvPr/>
        </p:nvSpPr>
        <p:spPr>
          <a:xfrm>
            <a:off x="491318" y="1090023"/>
            <a:ext cx="5377217" cy="46166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2400">
                <a:solidFill>
                  <a:srgbClr val="BDC901"/>
                </a:solidFill>
                <a:latin typeface="Roboto Light"/>
                <a:ea typeface="Roboto Light"/>
                <a:cs typeface="Roboto Light"/>
                <a:sym typeface="Roboto Light"/>
              </a:rPr>
              <a:t>Riduzione dell’inoculo</a:t>
            </a:r>
          </a:p>
        </p:txBody>
      </p:sp>
      <p:sp>
        <p:nvSpPr>
          <p:cNvPr id="187" name="Shape 187"/>
          <p:cNvSpPr txBox="1"/>
          <p:nvPr/>
        </p:nvSpPr>
        <p:spPr>
          <a:xfrm>
            <a:off x="3857626" y="3079308"/>
            <a:ext cx="5057773" cy="240065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buSzPct val="25000"/>
              <a:buNone/>
            </a:pPr>
            <a:r>
              <a:rPr lang="en-US" sz="2000">
                <a:solidFill>
                  <a:srgbClr val="B44601"/>
                </a:solidFill>
                <a:latin typeface="Roboto Light"/>
                <a:ea typeface="Roboto Light"/>
                <a:cs typeface="Roboto Light"/>
                <a:sym typeface="Roboto Light"/>
              </a:rPr>
              <a:t>Al fine di ottenere una riduzione dell’inoculo sul campo è importante </a:t>
            </a:r>
            <a:r>
              <a:rPr lang="en-US" sz="2000">
                <a:solidFill>
                  <a:srgbClr val="8AAB00"/>
                </a:solidFill>
                <a:latin typeface="Roboto Light"/>
                <a:ea typeface="Roboto Light"/>
                <a:cs typeface="Roboto Light"/>
                <a:sym typeface="Roboto Light"/>
              </a:rPr>
              <a:t>rimuovere le piante infette</a:t>
            </a:r>
            <a:r>
              <a:rPr lang="en-US" sz="2000">
                <a:solidFill>
                  <a:srgbClr val="B44601"/>
                </a:solidFill>
                <a:latin typeface="Roboto Light"/>
                <a:ea typeface="Roboto Light"/>
                <a:cs typeface="Roboto Light"/>
                <a:sym typeface="Roboto Light"/>
              </a:rPr>
              <a:t> e i </a:t>
            </a:r>
            <a:r>
              <a:rPr lang="en-US" sz="2000">
                <a:solidFill>
                  <a:srgbClr val="8AAB00"/>
                </a:solidFill>
                <a:latin typeface="Roboto Light"/>
                <a:ea typeface="Roboto Light"/>
                <a:cs typeface="Roboto Light"/>
                <a:sym typeface="Roboto Light"/>
              </a:rPr>
              <a:t>residui della potatura </a:t>
            </a:r>
            <a:r>
              <a:rPr lang="en-US" sz="2000">
                <a:solidFill>
                  <a:srgbClr val="B44601"/>
                </a:solidFill>
                <a:latin typeface="Roboto Light"/>
                <a:ea typeface="Roboto Light"/>
                <a:cs typeface="Roboto Light"/>
                <a:sym typeface="Roboto Light"/>
              </a:rPr>
              <a:t>dal vigneto, se possibile è consigliabile bruciarli o compostarli.</a:t>
            </a:r>
          </a:p>
        </p:txBody>
      </p:sp>
      <p:pic>
        <p:nvPicPr>
          <p:cNvPr id="188" name="Shape 18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8780" y="2545332"/>
            <a:ext cx="3245152" cy="3240000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ema di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1330</Words>
  <Application>Microsoft Office PowerPoint</Application>
  <PresentationFormat>Presentazione su schermo (4:3)</PresentationFormat>
  <Paragraphs>158</Paragraphs>
  <Slides>36</Slides>
  <Notes>36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36</vt:i4>
      </vt:variant>
    </vt:vector>
  </HeadingPairs>
  <TitlesOfParts>
    <vt:vector size="40" baseType="lpstr">
      <vt:lpstr>Arial</vt:lpstr>
      <vt:lpstr>Calibri</vt:lpstr>
      <vt:lpstr>Roboto Light</vt:lpstr>
      <vt:lpstr>Office Theme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cp:lastModifiedBy>Maurizio</cp:lastModifiedBy>
  <cp:revision>2</cp:revision>
  <dcterms:modified xsi:type="dcterms:W3CDTF">2017-08-16T11:27:38Z</dcterms:modified>
</cp:coreProperties>
</file>